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85"/>
  </p:notesMasterIdLst>
  <p:sldIdLst>
    <p:sldId id="323" r:id="rId3"/>
    <p:sldId id="258" r:id="rId4"/>
    <p:sldId id="324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27" r:id="rId17"/>
    <p:sldId id="330" r:id="rId18"/>
    <p:sldId id="326" r:id="rId19"/>
    <p:sldId id="335" r:id="rId20"/>
    <p:sldId id="325" r:id="rId21"/>
    <p:sldId id="329" r:id="rId22"/>
    <p:sldId id="331" r:id="rId23"/>
    <p:sldId id="332" r:id="rId24"/>
    <p:sldId id="334" r:id="rId25"/>
    <p:sldId id="333" r:id="rId26"/>
    <p:sldId id="328" r:id="rId27"/>
    <p:sldId id="340" r:id="rId28"/>
    <p:sldId id="339" r:id="rId29"/>
    <p:sldId id="337" r:id="rId30"/>
    <p:sldId id="342" r:id="rId31"/>
    <p:sldId id="338" r:id="rId32"/>
    <p:sldId id="336" r:id="rId33"/>
    <p:sldId id="370" r:id="rId34"/>
    <p:sldId id="346" r:id="rId35"/>
    <p:sldId id="369" r:id="rId36"/>
    <p:sldId id="348" r:id="rId37"/>
    <p:sldId id="349" r:id="rId38"/>
    <p:sldId id="350" r:id="rId39"/>
    <p:sldId id="351" r:id="rId40"/>
    <p:sldId id="297" r:id="rId41"/>
    <p:sldId id="299" r:id="rId42"/>
    <p:sldId id="361" r:id="rId43"/>
    <p:sldId id="352" r:id="rId44"/>
    <p:sldId id="356" r:id="rId45"/>
    <p:sldId id="362" r:id="rId46"/>
    <p:sldId id="353" r:id="rId47"/>
    <p:sldId id="372" r:id="rId48"/>
    <p:sldId id="363" r:id="rId49"/>
    <p:sldId id="354" r:id="rId50"/>
    <p:sldId id="364" r:id="rId51"/>
    <p:sldId id="355" r:id="rId52"/>
    <p:sldId id="365" r:id="rId53"/>
    <p:sldId id="371" r:id="rId54"/>
    <p:sldId id="366" r:id="rId55"/>
    <p:sldId id="357" r:id="rId56"/>
    <p:sldId id="367" r:id="rId57"/>
    <p:sldId id="358" r:id="rId58"/>
    <p:sldId id="359" r:id="rId59"/>
    <p:sldId id="368" r:id="rId60"/>
    <p:sldId id="360" r:id="rId61"/>
    <p:sldId id="300" r:id="rId62"/>
    <p:sldId id="301" r:id="rId63"/>
    <p:sldId id="302" r:id="rId64"/>
    <p:sldId id="303" r:id="rId65"/>
    <p:sldId id="304" r:id="rId66"/>
    <p:sldId id="305" r:id="rId67"/>
    <p:sldId id="306" r:id="rId68"/>
    <p:sldId id="307" r:id="rId69"/>
    <p:sldId id="308" r:id="rId70"/>
    <p:sldId id="309" r:id="rId71"/>
    <p:sldId id="310" r:id="rId72"/>
    <p:sldId id="311" r:id="rId73"/>
    <p:sldId id="312" r:id="rId74"/>
    <p:sldId id="313" r:id="rId75"/>
    <p:sldId id="314" r:id="rId76"/>
    <p:sldId id="315" r:id="rId77"/>
    <p:sldId id="316" r:id="rId78"/>
    <p:sldId id="317" r:id="rId79"/>
    <p:sldId id="318" r:id="rId80"/>
    <p:sldId id="319" r:id="rId81"/>
    <p:sldId id="320" r:id="rId82"/>
    <p:sldId id="321" r:id="rId83"/>
    <p:sldId id="322" r:id="rId84"/>
  </p:sldIdLst>
  <p:sldSz cx="9144000" cy="5143500" type="screen16x9"/>
  <p:notesSz cx="6858000" cy="9144000"/>
  <p:embeddedFontLst>
    <p:embeddedFont>
      <p:font typeface="Roboto" charset="0"/>
      <p:regular r:id="rId86"/>
      <p:bold r:id="rId87"/>
      <p:italic r:id="rId88"/>
      <p:boldItalic r:id="rId89"/>
    </p:embeddedFont>
    <p:embeddedFont>
      <p:font typeface="Roboto Black" charset="0"/>
      <p:bold r:id="rId90"/>
      <p:boldItalic r:id="rId91"/>
    </p:embeddedFont>
    <p:embeddedFont>
      <p:font typeface="Cascadia Mono" pitchFamily="49" charset="0"/>
      <p:regular r:id="rId92"/>
      <p:bold r:id="rId93"/>
    </p:embeddedFont>
    <p:embeddedFont>
      <p:font typeface="Calibri" pitchFamily="34" charset="0"/>
      <p:regular r:id="rId94"/>
      <p:bold r:id="rId95"/>
      <p:italic r:id="rId96"/>
      <p:boldItalic r:id="rId97"/>
    </p:embeddedFont>
    <p:embeddedFont>
      <p:font typeface="Roboto Mono" charset="0"/>
      <p:regular r:id="rId98"/>
      <p:bold r:id="rId99"/>
      <p:italic r:id="rId100"/>
      <p:boldItalic r:id="rId101"/>
    </p:embeddedFont>
    <p:embeddedFont>
      <p:font typeface="Consolas" pitchFamily="49" charset="0"/>
      <p:regular r:id="rId102"/>
      <p:bold r:id="rId103"/>
      <p:italic r:id="rId104"/>
      <p:boldItalic r:id="rId10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669900"/>
    <a:srgbClr val="99CC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-59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viewProps" Target="viewProps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font" Target="fonts/font2.fntdata"/><Relationship Id="rId102" Type="http://schemas.openxmlformats.org/officeDocument/2006/relationships/font" Target="fonts/font17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font" Target="fonts/font15.fntdata"/><Relationship Id="rId105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93" Type="http://schemas.openxmlformats.org/officeDocument/2006/relationships/font" Target="fonts/font8.fntdata"/><Relationship Id="rId98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font" Target="fonts/font18.fntdata"/><Relationship Id="rId108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font" Target="fonts/font14.fntdata"/><Relationship Id="rId10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ableStyles" Target="tableStyle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2.fntdata"/><Relationship Id="rId104" Type="http://schemas.openxmlformats.org/officeDocument/2006/relationships/font" Target="fonts/font19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baa635cc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22baa635cc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8a1700b9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8a1700b9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29109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321919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888565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023148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576159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9043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725907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195792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4403094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189310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488297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698287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0154669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68808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21668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2836411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1515144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666188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436323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4774201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603b5cfe7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603b5cfe7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8144065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f603b5cfe7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f603b5cfe7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9366586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f62e0054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f62e0054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2177330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f62e00541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f62e00541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8314188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946426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6545819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214924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816591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853549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214924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3456502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005467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690528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8688598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1396843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214924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7420900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1120998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232114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654365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7828167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5757225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318932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a331324f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g22a331324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f62e00541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f62e00541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f62e00541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f62e00541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62e00541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f62e00541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ccbf3106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ccbf3106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305d12f47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305d12f47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dedc2a94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g2dedc2a94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305d12f47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305d12f47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5cf945bb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15cf945bb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https://otus.ru/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f69afabb4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2f69afabb4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e3a707456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e3a707456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cea0cf1d8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cea0cf1d8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ecea0cf1d8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ecea0cf1d8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cea0cf1d8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cea0cf1d8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ecea0cf1d8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ecea0cf1d8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cea0cf1d8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ecea0cf1d8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e23a80f7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e23a80f7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создаём курсы для IT-специалистов от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junior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lead. </a:t>
            </a:r>
            <a:r>
              <a:rPr lang="ru" sz="1400">
                <a:solidFill>
                  <a:schemeClr val="dk1"/>
                </a:solidFill>
              </a:rPr>
              <a:t>Все наши преподаватели - действующие специалисты с опытом. Изначально мы создавали курсы для повышения квалификации действующих специалистов, но стали получать множество запросов на обучение с нуля, поэтому сейчас даем возможность любому человеку освоить специальность в области IT.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У Отус есть образовательная лицензия, поэтому наши курсы – это программы повышения квалификации и профессиональной переподготовки. Вы сможете получить официальное удостоверение или диплом, а также сделать налоговый вычет.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e04b8b6756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e04b8b6756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04b8b675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e04b8b675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e04b8b675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e04b8b675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23a80f73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2e23a80f73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Курсы разработаны с учетом требований к специалистам на открытые вакансии IT-компаний junior, middle и senior уровня</a:t>
            </a:r>
            <a:r>
              <a:rPr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916" y="-10078"/>
            <a:ext cx="6884874" cy="516365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 txBox="1">
            <a:spLocks noGrp="1"/>
          </p:cNvSpPr>
          <p:nvPr>
            <p:ph type="subTitle" idx="1"/>
          </p:nvPr>
        </p:nvSpPr>
        <p:spPr>
          <a:xfrm>
            <a:off x="792250" y="4274231"/>
            <a:ext cx="5051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792250" y="19215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729150" y="18641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None/>
              <a:defRPr sz="17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2"/>
          </p:nvPr>
        </p:nvSpPr>
        <p:spPr>
          <a:xfrm>
            <a:off x="3135425" y="31312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700"/>
              <a:buNone/>
              <a:defRPr sz="17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ubTitle" idx="3"/>
          </p:nvPr>
        </p:nvSpPr>
        <p:spPr>
          <a:xfrm>
            <a:off x="3135425" y="34313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4"/>
          </p:nvPr>
        </p:nvSpPr>
        <p:spPr>
          <a:xfrm>
            <a:off x="3135425" y="38149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93" name="Google Shape;9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6857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ubTitle" idx="1"/>
          </p:nvPr>
        </p:nvSpPr>
        <p:spPr>
          <a:xfrm>
            <a:off x="4348975" y="20210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900"/>
              <a:buNone/>
              <a:defRPr sz="1900" b="1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ubTitle" idx="2"/>
          </p:nvPr>
        </p:nvSpPr>
        <p:spPr>
          <a:xfrm>
            <a:off x="4348975" y="25575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/>
          <p:nvPr/>
        </p:nvSpPr>
        <p:spPr>
          <a:xfrm>
            <a:off x="606200" y="12125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1"/>
          </p:nvPr>
        </p:nvSpPr>
        <p:spPr>
          <a:xfrm>
            <a:off x="805350" y="132242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/>
          <p:nvPr/>
        </p:nvSpPr>
        <p:spPr>
          <a:xfrm>
            <a:off x="606200" y="1212563"/>
            <a:ext cx="7938600" cy="356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subTitle" idx="1"/>
          </p:nvPr>
        </p:nvSpPr>
        <p:spPr>
          <a:xfrm>
            <a:off x="729150" y="132242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None/>
              <a:defRPr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/>
          <p:nvPr/>
        </p:nvSpPr>
        <p:spPr>
          <a:xfrm>
            <a:off x="362300" y="12125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500550" y="13224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subTitle" idx="2"/>
          </p:nvPr>
        </p:nvSpPr>
        <p:spPr>
          <a:xfrm>
            <a:off x="5555275" y="13224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"/>
              <a:buNone/>
              <a:defRPr sz="3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4243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inq/get-started/introduction-to-linq-queri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linq.igrouping-2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referencesource/blob/master/System.Core/System/Linq/Enumerable.c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ru-ru/dotnet/csharp/linq/standard-query-operators/partitioning-data" TargetMode="External"/><Relationship Id="rId3" Type="http://schemas.openxmlformats.org/officeDocument/2006/relationships/hyperlink" Target="https://learn.microsoft.com/en-us/dotnet/csharp/linq/standard-query-operators/filtering-data" TargetMode="External"/><Relationship Id="rId7" Type="http://schemas.openxmlformats.org/officeDocument/2006/relationships/hyperlink" Target="https://learn.microsoft.com/en-us/dotnet/csharp/linq/standard-query-operators/quantifier-operation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dotnet/csharp/linq/standard-query-operators/sorting-data" TargetMode="External"/><Relationship Id="rId11" Type="http://schemas.openxmlformats.org/officeDocument/2006/relationships/hyperlink" Target="https://learn.microsoft.com/ru-ru/dotnet/csharp/linq/standard-query-operators/grouping-data" TargetMode="External"/><Relationship Id="rId5" Type="http://schemas.openxmlformats.org/officeDocument/2006/relationships/hyperlink" Target="https://learn.microsoft.com/en-us/dotnet/csharp/linq/standard-query-operators/set-operations" TargetMode="External"/><Relationship Id="rId10" Type="http://schemas.openxmlformats.org/officeDocument/2006/relationships/hyperlink" Target="https://learn.microsoft.com/ru-ru/dotnet/csharp/linq/standard-query-operators/join-operations" TargetMode="External"/><Relationship Id="rId4" Type="http://schemas.openxmlformats.org/officeDocument/2006/relationships/hyperlink" Target="https://learn.microsoft.com/en-us/dotnet/csharp/linq/standard-query-operators/projection-operations" TargetMode="External"/><Relationship Id="rId9" Type="http://schemas.openxmlformats.org/officeDocument/2006/relationships/hyperlink" Target="https://learn.microsoft.com/ru-ru/dotnet/csharp/linq/standard-query-operators/converting-data-types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linq.enumerable.oftyp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microsoft.com/en-us/dotnet/api/system.linq.enumerable.where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linq.enumerable.select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earn.microsoft.com/en-us/dotnet/api/system.linq.enumerable.zip" TargetMode="External"/><Relationship Id="rId4" Type="http://schemas.openxmlformats.org/officeDocument/2006/relationships/hyperlink" Target="https://learn.microsoft.com/en-us/dotnet/api/system.linq.enumerable.selectmany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linq.enumerable.skip" TargetMode="External"/><Relationship Id="rId7" Type="http://schemas.openxmlformats.org/officeDocument/2006/relationships/hyperlink" Target="https://learn.microsoft.com/ru-ru/dotnet/api/system.linq.enumerable.chunk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ru-ru/dotnet/api/system.linq.enumerable.takewhile" TargetMode="External"/><Relationship Id="rId5" Type="http://schemas.openxmlformats.org/officeDocument/2006/relationships/hyperlink" Target="https://learn.microsoft.com/ru-ru/dotnet/api/system.linq.enumerable.take" TargetMode="External"/><Relationship Id="rId4" Type="http://schemas.openxmlformats.org/officeDocument/2006/relationships/hyperlink" Target="https://learn.microsoft.com/ru-ru/dotnet/api/system.linq.enumerable.skipwhile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inq/standard-query-operators/converting-data-types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linq.enumerable.join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microsoft.com/ru-ru/dotnet/api/system.linq.enumerable.groupjoin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areer.guru99.com/ru/net-technology-interview-questions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otus.ru/lessons/csharp-professional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19.png"/><Relationship Id="rId3" Type="http://schemas.openxmlformats.org/officeDocument/2006/relationships/image" Target="../media/image41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28" Type="http://schemas.openxmlformats.org/officeDocument/2006/relationships/image" Target="../media/image65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64.png"/><Relationship Id="rId30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21" Type="http://schemas.openxmlformats.org/officeDocument/2006/relationships/image" Target="../media/image114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24" Type="http://schemas.openxmlformats.org/officeDocument/2006/relationships/image" Target="../media/image117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23" Type="http://schemas.openxmlformats.org/officeDocument/2006/relationships/image" Target="../media/image116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8.png"/><Relationship Id="rId26" Type="http://schemas.openxmlformats.org/officeDocument/2006/relationships/image" Target="../media/image136.png"/><Relationship Id="rId3" Type="http://schemas.openxmlformats.org/officeDocument/2006/relationships/image" Target="../media/image118.png"/><Relationship Id="rId21" Type="http://schemas.openxmlformats.org/officeDocument/2006/relationships/image" Target="../media/image132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0.png"/><Relationship Id="rId25" Type="http://schemas.openxmlformats.org/officeDocument/2006/relationships/image" Target="../media/image7.pn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13.png"/><Relationship Id="rId20" Type="http://schemas.openxmlformats.org/officeDocument/2006/relationships/image" Target="../media/image31.png"/><Relationship Id="rId29" Type="http://schemas.openxmlformats.org/officeDocument/2006/relationships/image" Target="../media/image13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24" Type="http://schemas.openxmlformats.org/officeDocument/2006/relationships/image" Target="../media/image135.png"/><Relationship Id="rId5" Type="http://schemas.openxmlformats.org/officeDocument/2006/relationships/image" Target="../media/image120.png"/><Relationship Id="rId15" Type="http://schemas.openxmlformats.org/officeDocument/2006/relationships/image" Target="../media/image14.png"/><Relationship Id="rId23" Type="http://schemas.openxmlformats.org/officeDocument/2006/relationships/image" Target="../media/image134.png"/><Relationship Id="rId28" Type="http://schemas.openxmlformats.org/officeDocument/2006/relationships/image" Target="../media/image137.png"/><Relationship Id="rId10" Type="http://schemas.openxmlformats.org/officeDocument/2006/relationships/image" Target="../media/image125.png"/><Relationship Id="rId19" Type="http://schemas.openxmlformats.org/officeDocument/2006/relationships/image" Target="../media/image131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Relationship Id="rId22" Type="http://schemas.openxmlformats.org/officeDocument/2006/relationships/image" Target="../media/image133.png"/><Relationship Id="rId27" Type="http://schemas.openxmlformats.org/officeDocument/2006/relationships/image" Target="../media/image12.png"/><Relationship Id="rId30" Type="http://schemas.openxmlformats.org/officeDocument/2006/relationships/image" Target="../media/image13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140.png"/><Relationship Id="rId21" Type="http://schemas.openxmlformats.org/officeDocument/2006/relationships/image" Target="../media/image158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notesSlide" Target="../notesSlides/notesSlide79.xml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Relationship Id="rId22" Type="http://schemas.openxmlformats.org/officeDocument/2006/relationships/image" Target="../media/image1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 err="1" smtClean="0"/>
              <a:t>Linq</a:t>
            </a:r>
            <a:r>
              <a:rPr lang="ru-RU" sz="4400" dirty="0" smtClean="0"/>
              <a:t> запросы</a:t>
            </a:r>
            <a:endParaRPr sz="4400" dirty="0"/>
          </a:p>
        </p:txBody>
      </p:sp>
    </p:spTree>
    <p:extLst>
      <p:ext uri="{BB962C8B-B14F-4D97-AF65-F5344CB8AC3E}">
        <p14:creationId xmlns="" xmlns:p14="http://schemas.microsoft.com/office/powerpoint/2010/main" val="4136653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/>
        </p:nvSpPr>
        <p:spPr>
          <a:xfrm>
            <a:off x="521225" y="1683400"/>
            <a:ext cx="21204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для junior, middle, senior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1"/>
          <p:cNvSpPr txBox="1"/>
          <p:nvPr/>
        </p:nvSpPr>
        <p:spPr>
          <a:xfrm>
            <a:off x="666425" y="112412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41"/>
          <p:cNvPicPr preferRelativeResize="0"/>
          <p:nvPr/>
        </p:nvPicPr>
        <p:blipFill rotWithShape="1">
          <a:blip r:embed="rId3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1"/>
          <p:cNvSpPr txBox="1"/>
          <p:nvPr/>
        </p:nvSpPr>
        <p:spPr>
          <a:xfrm>
            <a:off x="3074550" y="1683400"/>
            <a:ext cx="27987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преподавателей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делятся знаниями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реальными кейсами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1"/>
          <p:cNvSpPr txBox="1"/>
          <p:nvPr/>
        </p:nvSpPr>
        <p:spPr>
          <a:xfrm>
            <a:off x="3074550" y="112411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600+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1"/>
          <p:cNvSpPr txBox="1"/>
          <p:nvPr/>
        </p:nvSpPr>
        <p:spPr>
          <a:xfrm>
            <a:off x="3081224" y="3528225"/>
            <a:ext cx="1990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выпускников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уже прошли обучение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1"/>
          <p:cNvSpPr txBox="1"/>
          <p:nvPr/>
        </p:nvSpPr>
        <p:spPr>
          <a:xfrm>
            <a:off x="3081221" y="2968941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38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41"/>
          <p:cNvSpPr txBox="1"/>
          <p:nvPr/>
        </p:nvSpPr>
        <p:spPr>
          <a:xfrm>
            <a:off x="5663573" y="3528217"/>
            <a:ext cx="3185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ИТ-специалистов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сообществе, читают материалы, учатся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общаются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наших площадках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41"/>
          <p:cNvSpPr txBox="1"/>
          <p:nvPr/>
        </p:nvSpPr>
        <p:spPr>
          <a:xfrm>
            <a:off x="5663572" y="2968941"/>
            <a:ext cx="2798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41"/>
          <p:cNvSpPr txBox="1"/>
          <p:nvPr/>
        </p:nvSpPr>
        <p:spPr>
          <a:xfrm>
            <a:off x="500550" y="330725"/>
            <a:ext cx="85206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Мы в цифрах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41"/>
          <p:cNvSpPr txBox="1"/>
          <p:nvPr/>
        </p:nvSpPr>
        <p:spPr>
          <a:xfrm>
            <a:off x="606575" y="3526275"/>
            <a:ext cx="1882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>
                <a:latin typeface="Roboto"/>
                <a:ea typeface="Roboto"/>
                <a:cs typeface="Roboto"/>
                <a:sym typeface="Roboto"/>
              </a:rPr>
              <a:t>лет 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со дня основания компании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41"/>
          <p:cNvSpPr txBox="1"/>
          <p:nvPr/>
        </p:nvSpPr>
        <p:spPr>
          <a:xfrm>
            <a:off x="787650" y="2968950"/>
            <a:ext cx="1106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Linq</a:t>
            </a:r>
            <a:r>
              <a:rPr lang="en-US" dirty="0" smtClean="0"/>
              <a:t> (</a:t>
            </a:r>
            <a:r>
              <a:rPr lang="ru-RU" dirty="0" smtClean="0"/>
              <a:t>общие сведения</a:t>
            </a:r>
            <a:r>
              <a:rPr lang="en-US" dirty="0" smtClean="0"/>
              <a:t>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="" xmlns:p14="http://schemas.microsoft.com/office/powerpoint/2010/main" val="2263411008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</a:t>
                      </a:r>
                      <a:r>
                        <a:rPr lang="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что такое </a:t>
                      </a:r>
                      <a:r>
                        <a:rPr lang="en-US" baseline="0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Познакомиться</a:t>
                      </a:r>
                      <a:r>
                        <a:rPr lang="en-US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провайдерами данных </a:t>
                      </a:r>
                      <a:r>
                        <a:rPr lang="en-US" baseline="0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-запросов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Познакомиться с синтаксисом запросов </a:t>
                      </a:r>
                      <a:r>
                        <a:rPr lang="en-US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Что такое </a:t>
            </a:r>
            <a:r>
              <a:rPr lang="en-US" dirty="0" err="1" smtClean="0"/>
              <a:t>linq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Что такое </a:t>
            </a:r>
            <a:r>
              <a:rPr lang="en-US" dirty="0" err="1" smtClean="0"/>
              <a:t>linq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369325"/>
            <a:ext cx="7666200" cy="2082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en-US" dirty="0" err="1"/>
              <a:t>Linq</a:t>
            </a:r>
            <a:r>
              <a:rPr lang="ru-RU" dirty="0"/>
              <a:t>(</a:t>
            </a:r>
            <a:r>
              <a:rPr lang="en-US" b="1" dirty="0"/>
              <a:t>Language Integrated Query</a:t>
            </a:r>
            <a:r>
              <a:rPr lang="ru-RU" dirty="0"/>
              <a:t>) – это синтаксис в .</a:t>
            </a:r>
            <a:r>
              <a:rPr lang="en-US" dirty="0"/>
              <a:t>net</a:t>
            </a:r>
            <a:r>
              <a:rPr lang="ru-RU" dirty="0"/>
              <a:t>-языках, спроектированный для работы с источниками данных, так как коллекции, базы данных, </a:t>
            </a:r>
            <a:r>
              <a:rPr lang="en-US" dirty="0"/>
              <a:t>XML</a:t>
            </a:r>
            <a:r>
              <a:rPr lang="ru-RU" dirty="0" smtClean="0"/>
              <a:t>-доку</a:t>
            </a:r>
            <a:r>
              <a:rPr lang="ru-RU" dirty="0"/>
              <a:t>м</a:t>
            </a:r>
            <a:r>
              <a:rPr lang="ru-RU" dirty="0" smtClean="0"/>
              <a:t>енты </a:t>
            </a:r>
            <a:r>
              <a:rPr lang="ru-RU" dirty="0"/>
              <a:t>и пр</a:t>
            </a:r>
            <a:r>
              <a:rPr lang="ru-RU" dirty="0" smtClean="0"/>
              <a:t>.</a:t>
            </a:r>
          </a:p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 – это </a:t>
            </a:r>
            <a:r>
              <a:rPr lang="ru-RU" dirty="0"/>
              <a:t>способ выполнения операций с </a:t>
            </a:r>
            <a:r>
              <a:rPr lang="ru-RU" dirty="0" smtClean="0"/>
              <a:t>данными, </a:t>
            </a:r>
            <a:r>
              <a:rPr lang="ru-RU" dirty="0"/>
              <a:t>который интегрирован </a:t>
            </a:r>
            <a:r>
              <a:rPr lang="ru-RU" dirty="0" smtClean="0"/>
              <a:t>в </a:t>
            </a:r>
            <a:r>
              <a:rPr lang="ru-RU" dirty="0"/>
              <a:t>язык.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Из чего состоит </a:t>
            </a:r>
            <a:r>
              <a:rPr lang="en-US" dirty="0" err="1" smtClean="0"/>
              <a:t>linq</a:t>
            </a:r>
            <a:r>
              <a:rPr lang="ru-RU" dirty="0" smtClean="0"/>
              <a:t>-запрос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374072" y="1149927"/>
            <a:ext cx="4266695" cy="3267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ru-RU" dirty="0" smtClean="0"/>
              <a:t>Все </a:t>
            </a:r>
            <a:r>
              <a:rPr lang="en-US" dirty="0" err="1" smtClean="0"/>
              <a:t>linq</a:t>
            </a:r>
            <a:r>
              <a:rPr lang="en-US" dirty="0" smtClean="0"/>
              <a:t>–</a:t>
            </a:r>
            <a:r>
              <a:rPr lang="ru-RU" dirty="0" smtClean="0"/>
              <a:t>запросы</a:t>
            </a:r>
            <a:r>
              <a:rPr lang="en-US" dirty="0" smtClean="0"/>
              <a:t> </a:t>
            </a:r>
            <a:r>
              <a:rPr lang="ru-RU" dirty="0" smtClean="0"/>
              <a:t>подразумевают в себе 3 следующий действия: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Выбор источника данных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Описание тела запроса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Выполнение запроса</a:t>
            </a:r>
            <a:endParaRPr dirty="0"/>
          </a:p>
        </p:txBody>
      </p:sp>
      <p:pic>
        <p:nvPicPr>
          <p:cNvPr id="1026" name="Picture 2" descr="Diagram of the complete LINQ query operatio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6" y="1083872"/>
            <a:ext cx="2886075" cy="3333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26543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Отложенное и немедленное выполнение</a:t>
            </a:r>
            <a:endParaRPr dirty="0"/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414411" y="1247564"/>
            <a:ext cx="8265763" cy="2993131"/>
          </a:xfrm>
        </p:spPr>
        <p:txBody>
          <a:bodyPr>
            <a:normAutofit/>
          </a:bodyPr>
          <a:lstStyle/>
          <a:p>
            <a:pPr marL="120650" indent="0">
              <a:buNone/>
            </a:pPr>
            <a:r>
              <a:rPr lang="ru-RU" b="1" dirty="0"/>
              <a:t>Отложенное выполнение (</a:t>
            </a:r>
            <a:r>
              <a:rPr lang="ru-RU" b="1" dirty="0" err="1"/>
              <a:t>Deferred</a:t>
            </a:r>
            <a:r>
              <a:rPr lang="ru-RU" b="1" dirty="0"/>
              <a:t> </a:t>
            </a:r>
            <a:r>
              <a:rPr lang="ru-RU" b="1" dirty="0" err="1"/>
              <a:t>Execution</a:t>
            </a:r>
            <a:r>
              <a:rPr lang="ru-RU" b="1" dirty="0"/>
              <a:t>)</a:t>
            </a:r>
            <a:r>
              <a:rPr lang="ru-RU" dirty="0"/>
              <a:t> в LINQ — это механизм, при котором запрос не выполняется в момент его создания, а </a:t>
            </a:r>
            <a:r>
              <a:rPr lang="ru-RU" dirty="0" smtClean="0"/>
              <a:t>откладывается </a:t>
            </a:r>
            <a:r>
              <a:rPr lang="ru-RU" dirty="0"/>
              <a:t>до тех пор, пока к данным не будет фактического обращения</a:t>
            </a:r>
            <a:r>
              <a:rPr lang="ru-RU" dirty="0" smtClean="0"/>
              <a:t>.</a:t>
            </a:r>
          </a:p>
          <a:p>
            <a:pPr marL="120650" indent="0">
              <a:buNone/>
            </a:pPr>
            <a:r>
              <a:rPr lang="ru-RU" dirty="0"/>
              <a:t>Существуют методы, которые вызывают </a:t>
            </a:r>
            <a:r>
              <a:rPr lang="ru-RU" b="1" dirty="0"/>
              <a:t>немедленное выполнение</a:t>
            </a:r>
            <a:r>
              <a:rPr lang="ru-RU" dirty="0"/>
              <a:t> запроса и загрузку данных в память. В основном это агрегатные функции и методы возвращения коллекции</a:t>
            </a:r>
            <a:r>
              <a:rPr lang="ru-RU" dirty="0" smtClean="0"/>
              <a:t>.</a:t>
            </a:r>
            <a:endParaRPr lang="en-US" dirty="0" smtClean="0"/>
          </a:p>
          <a:p>
            <a:pPr marL="120650" indent="0">
              <a:buNone/>
            </a:pPr>
            <a:r>
              <a:rPr lang="ru-RU" dirty="0" smtClean="0">
                <a:hlinkClick r:id="rId3"/>
              </a:rPr>
              <a:t>Классификационная таблица</a:t>
            </a:r>
            <a:endParaRPr lang="ru-RU" dirty="0" smtClean="0"/>
          </a:p>
          <a:p>
            <a:pPr marL="1206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20275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Провайдеры данных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запросов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8944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Провайдеры данных, доступные в </a:t>
            </a:r>
            <a:r>
              <a:rPr lang="en-US" dirty="0" err="1" smtClean="0"/>
              <a:t>linq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Все запросы можно отправлять в любой источник данных, реализующий интерфейс </a:t>
            </a:r>
            <a:r>
              <a:rPr lang="en-US" dirty="0" err="1" smtClean="0"/>
              <a:t>IEnumerable</a:t>
            </a:r>
            <a:r>
              <a:rPr lang="en-US" dirty="0" smtClean="0"/>
              <a:t>&lt;T&gt;</a:t>
            </a:r>
            <a:r>
              <a:rPr lang="ru-RU" dirty="0" smtClean="0"/>
              <a:t>, такие как: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 smtClean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Objects</a:t>
            </a:r>
            <a:r>
              <a:rPr lang="ru-RU" dirty="0"/>
              <a:t>: применяется для работы с массивами и коллекциями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Entities</a:t>
            </a:r>
            <a:r>
              <a:rPr lang="ru-RU" dirty="0"/>
              <a:t>: используется при обращении к базам данных через технологию </a:t>
            </a:r>
            <a:r>
              <a:rPr lang="ru-RU" dirty="0" err="1"/>
              <a:t>Entity</a:t>
            </a:r>
            <a:r>
              <a:rPr lang="ru-RU" dirty="0"/>
              <a:t> </a:t>
            </a:r>
            <a:r>
              <a:rPr lang="ru-RU" dirty="0" err="1"/>
              <a:t>Framework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XML</a:t>
            </a:r>
            <a:r>
              <a:rPr lang="ru-RU" dirty="0"/>
              <a:t>: применяется при работе с файлами XML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DataSet</a:t>
            </a:r>
            <a:r>
              <a:rPr lang="ru-RU" dirty="0"/>
              <a:t>: применяется при работе с объектом </a:t>
            </a:r>
            <a:r>
              <a:rPr lang="ru-RU" dirty="0" err="1"/>
              <a:t>DataSet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ru-RU" b="1" dirty="0" err="1"/>
              <a:t>Parallel</a:t>
            </a:r>
            <a:r>
              <a:rPr lang="ru-RU" b="1" dirty="0"/>
              <a:t> LINQ (PLINQ)</a:t>
            </a:r>
            <a:r>
              <a:rPr lang="ru-RU" dirty="0"/>
              <a:t>: используется для выполнения параллельных запросов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Char char="-"/>
            </a:pP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303147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Варианты синтаксиса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2681438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Варианты написания запросов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374072" y="1149927"/>
            <a:ext cx="8028709" cy="3449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ru-RU" dirty="0" smtClean="0"/>
              <a:t>Существует 2 формы написания</a:t>
            </a:r>
            <a:r>
              <a:rPr lang="en-US" dirty="0"/>
              <a:t>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запросов: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Декларативный синтаксис/синтаксис запросов/</a:t>
            </a:r>
            <a:r>
              <a:rPr lang="en-US" dirty="0" smtClean="0"/>
              <a:t>SQL-</a:t>
            </a:r>
            <a:r>
              <a:rPr lang="ru-RU" dirty="0" smtClean="0"/>
              <a:t>подобный синтаксис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en-US" dirty="0" smtClean="0"/>
              <a:t>Fluent API/</a:t>
            </a:r>
            <a:r>
              <a:rPr lang="ru-RU" dirty="0" smtClean="0"/>
              <a:t>Метод-синтаксис/</a:t>
            </a:r>
            <a:r>
              <a:rPr lang="ru-RU" dirty="0" err="1" smtClean="0"/>
              <a:t>Недекларативный</a:t>
            </a:r>
            <a:r>
              <a:rPr lang="ru-RU" dirty="0" smtClean="0"/>
              <a:t> синтаксис</a:t>
            </a:r>
          </a:p>
        </p:txBody>
      </p:sp>
    </p:spTree>
    <p:extLst>
      <p:ext uri="{BB962C8B-B14F-4D97-AF65-F5344CB8AC3E}">
        <p14:creationId xmlns="" xmlns:p14="http://schemas.microsoft.com/office/powerpoint/2010/main" val="183349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Декларативный синтаксис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64284" y="2680854"/>
            <a:ext cx="8028709" cy="1787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120650" indent="0">
              <a:buNone/>
            </a:pPr>
            <a:r>
              <a:rPr lang="ru-RU" dirty="0"/>
              <a:t>При использовании декларативного синтаксиса всегда используются 3 предложения:</a:t>
            </a:r>
          </a:p>
          <a:p>
            <a:pPr marL="463550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rom</a:t>
            </a:r>
            <a:r>
              <a:rPr lang="en-US" dirty="0" smtClean="0"/>
              <a:t> </a:t>
            </a:r>
            <a:r>
              <a:rPr lang="ru-RU" dirty="0" smtClean="0"/>
              <a:t>– указывается псевдоним элемента источника </a:t>
            </a:r>
            <a:r>
              <a:rPr lang="ru-RU" dirty="0"/>
              <a:t>данных</a:t>
            </a:r>
            <a:r>
              <a:rPr lang="ru-RU" dirty="0" smtClean="0"/>
              <a:t>;</a:t>
            </a:r>
          </a:p>
          <a:p>
            <a:pPr marL="463550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dirty="0" smtClean="0"/>
              <a:t> - </a:t>
            </a:r>
            <a:r>
              <a:rPr lang="ru-RU" dirty="0" smtClean="0"/>
              <a:t>указывается источник данных</a:t>
            </a:r>
            <a:r>
              <a:rPr lang="en-US" dirty="0" smtClean="0"/>
              <a:t>;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/>
              <a:t>/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 </a:t>
            </a:r>
            <a:r>
              <a:rPr lang="ru-RU" dirty="0"/>
              <a:t>– возвращаемые элементы данных.</a:t>
            </a:r>
            <a:endParaRPr lang="ru-RU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3" y="1067232"/>
            <a:ext cx="7943850" cy="14573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851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Fluent-</a:t>
            </a:r>
            <a:r>
              <a:rPr lang="ru-RU" dirty="0" smtClean="0"/>
              <a:t>синтаксис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4336493" cy="2491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/>
              <a:t>При использовании </a:t>
            </a:r>
            <a:r>
              <a:rPr lang="ru-RU" dirty="0" err="1" smtClean="0"/>
              <a:t>недекларативного</a:t>
            </a:r>
            <a:r>
              <a:rPr lang="ru-RU" dirty="0" smtClean="0"/>
              <a:t> синтаксиса используются методы расширения интерфейса </a:t>
            </a:r>
            <a:r>
              <a:rPr lang="en-US" dirty="0" err="1" smtClean="0"/>
              <a:t>IEnumerable</a:t>
            </a:r>
            <a:r>
              <a:rPr lang="en-US" dirty="0" smtClean="0"/>
              <a:t>&lt;T&gt;</a:t>
            </a:r>
            <a:r>
              <a:rPr lang="ru-RU" dirty="0" smtClean="0"/>
              <a:t>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280992" y="3012506"/>
            <a:ext cx="2902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 </a:t>
            </a:r>
            <a:endParaRPr lang="en-US" dirty="0" smtClean="0">
              <a:latin typeface="Cascadia Mono" panose="020B0609020000020004" pitchFamily="49" charset="0"/>
            </a:endParaRP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numbers</a:t>
            </a:r>
          </a:p>
          <a:p>
            <a:r>
              <a:rPr lang="en-US" dirty="0" smtClean="0">
                <a:latin typeface="Cascadia Mono" panose="020B0609020000020004" pitchFamily="49" charset="0"/>
              </a:rPr>
              <a:t>.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dirty="0" smtClean="0">
                <a:latin typeface="Cascadia Mono" panose="020B0609020000020004" pitchFamily="49" charset="0"/>
              </a:rPr>
              <a:t>(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=&gt;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 &gt; </a:t>
            </a:r>
            <a:r>
              <a:rPr lang="en-US" dirty="0" smtClean="0">
                <a:latin typeface="Cascadia Mono" panose="020B0609020000020004" pitchFamily="49" charset="0"/>
              </a:rPr>
              <a:t>0)</a:t>
            </a:r>
          </a:p>
          <a:p>
            <a:r>
              <a:rPr lang="en-US" dirty="0" smtClean="0">
                <a:latin typeface="Cascadia Mono" panose="020B0609020000020004" pitchFamily="49" charset="0"/>
              </a:rPr>
              <a:t>.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=&gt;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);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280992" y="1234030"/>
            <a:ext cx="30016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 </a:t>
            </a:r>
            <a:endParaRPr lang="en-US" dirty="0" smtClean="0">
              <a:latin typeface="Cascadia Mono" panose="020B0609020000020004" pitchFamily="49" charset="0"/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	from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numbers</a:t>
            </a:r>
          </a:p>
          <a:p>
            <a:r>
              <a:rPr lang="en-US" dirty="0">
                <a:latin typeface="Cascadia Mono" panose="020B0609020000020004" pitchFamily="49" charset="0"/>
              </a:rPr>
              <a:t>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 &gt; </a:t>
            </a:r>
            <a:r>
              <a:rPr lang="en-US" dirty="0" smtClean="0">
                <a:latin typeface="Cascadia Mono" panose="020B0609020000020004" pitchFamily="49" charset="0"/>
              </a:rPr>
              <a:t>0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</a:rPr>
              <a:t>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;</a:t>
            </a:r>
            <a:endParaRPr lang="ru-RU" dirty="0"/>
          </a:p>
        </p:txBody>
      </p:sp>
      <p:sp>
        <p:nvSpPr>
          <p:cNvPr id="6" name="Стрелка вниз 5"/>
          <p:cNvSpPr/>
          <p:nvPr/>
        </p:nvSpPr>
        <p:spPr>
          <a:xfrm>
            <a:off x="6384242" y="2239617"/>
            <a:ext cx="553271" cy="772889"/>
          </a:xfrm>
          <a:prstGeom prst="downArrow">
            <a:avLst>
              <a:gd name="adj1" fmla="val 50000"/>
              <a:gd name="adj2" fmla="val 823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64446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Плюсы и минусы различных подходов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120650" indent="0">
              <a:buNone/>
            </a:pPr>
            <a:r>
              <a:rPr lang="ru-RU" dirty="0" smtClean="0"/>
              <a:t>Декларативный подход не поддерживает:</a:t>
            </a:r>
          </a:p>
          <a:p>
            <a:pPr>
              <a:buFontTx/>
              <a:buChar char="-"/>
            </a:pPr>
            <a:r>
              <a:rPr lang="ru-RU" dirty="0" smtClean="0"/>
              <a:t>Методы агрегирования: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Sum()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Count()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Max()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Min()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Average()</a:t>
            </a:r>
            <a:r>
              <a:rPr lang="en-US" dirty="0" smtClean="0"/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Методы пагинации</a:t>
            </a:r>
            <a:r>
              <a:rPr lang="en-US" dirty="0"/>
              <a:t>:</a:t>
            </a:r>
            <a:r>
              <a:rPr lang="ru-RU" dirty="0" smtClean="0"/>
              <a:t>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Skip()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SkipWhile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Take()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TakeWhile</a:t>
            </a:r>
            <a:r>
              <a:rPr lang="en-US" sz="18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</a:p>
          <a:p>
            <a:pPr>
              <a:buFontTx/>
              <a:buChar char="-"/>
            </a:pPr>
            <a:r>
              <a:rPr lang="ru-RU" dirty="0" smtClean="0"/>
              <a:t>Метод</a:t>
            </a:r>
            <a:r>
              <a:rPr lang="ru-RU" dirty="0"/>
              <a:t>ы</a:t>
            </a:r>
            <a:r>
              <a:rPr lang="en-US" dirty="0" smtClean="0"/>
              <a:t> </a:t>
            </a:r>
            <a:r>
              <a:rPr lang="ru-RU" dirty="0"/>
              <a:t>для работы с порядком </a:t>
            </a:r>
            <a:r>
              <a:rPr lang="ru-RU" dirty="0" smtClean="0"/>
              <a:t>элементов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ThenBy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ThenByDescending</a:t>
            </a:r>
            <a:r>
              <a:rPr lang="ru-RU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ru-RU" sz="1600" dirty="0" smtClean="0"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ru-RU" dirty="0"/>
              <a:t>Методы для работы с </a:t>
            </a:r>
            <a:r>
              <a:rPr lang="ru-RU" dirty="0" smtClean="0"/>
              <a:t>множествами: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Distinct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Union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Intersect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Except</a:t>
            </a:r>
            <a:r>
              <a:rPr lang="ru-RU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Отсутствует операция </a:t>
            </a:r>
            <a:r>
              <a:rPr lang="ru-RU" dirty="0"/>
              <a:t>группового соединения </a:t>
            </a:r>
            <a:r>
              <a:rPr lang="ru-RU" dirty="0" smtClean="0"/>
              <a:t>(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GroupJoin</a:t>
            </a:r>
            <a:r>
              <a:rPr lang="ru-RU" dirty="0" smtClean="0"/>
              <a:t>) </a:t>
            </a:r>
          </a:p>
          <a:p>
            <a:pPr>
              <a:buFontTx/>
              <a:buChar char="-"/>
            </a:pPr>
            <a:r>
              <a:rPr lang="ru-RU" dirty="0"/>
              <a:t>Экзистенциальные запросы</a:t>
            </a:r>
            <a:r>
              <a:rPr lang="ru-RU" dirty="0" smtClean="0"/>
              <a:t>: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Any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(),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All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(),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Contains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15662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Плюсы и минусы различных подходов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Метод-синтаксис не поддерживает:</a:t>
            </a:r>
          </a:p>
          <a:p>
            <a:pPr>
              <a:buFontTx/>
              <a:buChar char="-"/>
            </a:pPr>
            <a:r>
              <a:rPr lang="ru-RU" dirty="0" smtClean="0"/>
              <a:t>Запросы с ключевым словом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let</a:t>
            </a:r>
            <a:r>
              <a:rPr lang="en-US" dirty="0" smtClean="0"/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Запросы с ключевым словом</a:t>
            </a:r>
            <a:r>
              <a:rPr lang="en-US" dirty="0" smtClean="0"/>
              <a:t> </a:t>
            </a:r>
            <a:r>
              <a:rPr lang="ru-RU" sz="1400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ru-RU" sz="1400" dirty="0" smtClea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Char char="-"/>
            </a:pP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291387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4" y="396400"/>
            <a:ext cx="77305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Категории запросов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403243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Категории запросов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Категории запросов делятся на 3 большие группы:</a:t>
            </a:r>
          </a:p>
          <a:p>
            <a:pPr marL="463550" lvl="0" indent="-342900">
              <a:buFont typeface="+mj-lt"/>
              <a:buAutoNum type="arabicPeriod"/>
            </a:pPr>
            <a:r>
              <a:rPr lang="ru-RU" dirty="0"/>
              <a:t>Выборка данных без изменения элементов (</a:t>
            </a:r>
            <a:r>
              <a:rPr lang="ru-RU" dirty="0" smtClean="0"/>
              <a:t>сортировка или фильтрация).</a:t>
            </a:r>
            <a:endParaRPr lang="ru-RU" dirty="0"/>
          </a:p>
          <a:p>
            <a:pPr marL="463550" lvl="0" indent="-342900">
              <a:buFont typeface="+mj-lt"/>
              <a:buAutoNum type="arabicPeriod"/>
            </a:pPr>
            <a:r>
              <a:rPr lang="ru-RU" dirty="0"/>
              <a:t>Выборка данных с </a:t>
            </a:r>
            <a:r>
              <a:rPr lang="ru-RU" dirty="0" smtClean="0"/>
              <a:t>трансформацией, либо выводом нового типа</a:t>
            </a:r>
            <a:r>
              <a:rPr lang="en-US" dirty="0" smtClean="0"/>
              <a:t> (</a:t>
            </a:r>
            <a:r>
              <a:rPr lang="ru-RU" dirty="0" smtClean="0"/>
              <a:t>выборка или группировка с новым возвращаемым типом</a:t>
            </a:r>
            <a:r>
              <a:rPr lang="en-US" dirty="0" smtClean="0"/>
              <a:t>)</a:t>
            </a:r>
            <a:r>
              <a:rPr lang="ru-RU" dirty="0" smtClean="0"/>
              <a:t>. </a:t>
            </a:r>
          </a:p>
          <a:p>
            <a:pPr marL="463550" indent="-342900">
              <a:buFont typeface="+mj-lt"/>
              <a:buAutoNum type="arabicPeriod"/>
            </a:pPr>
            <a:r>
              <a:rPr lang="ru-RU" dirty="0" smtClean="0"/>
              <a:t>Извлечение информации о последовательности (агрегатные функции).</a:t>
            </a:r>
            <a:r>
              <a:rPr lang="en-US" dirty="0" smtClean="0"/>
              <a:t> </a:t>
            </a:r>
            <a:r>
              <a:rPr lang="ru-RU" dirty="0" smtClean="0"/>
              <a:t>Недоступно при использовании декларативного синтаксиса.</a:t>
            </a:r>
          </a:p>
        </p:txBody>
      </p:sp>
    </p:spTree>
    <p:extLst>
      <p:ext uri="{BB962C8B-B14F-4D97-AF65-F5344CB8AC3E}">
        <p14:creationId xmlns="" xmlns:p14="http://schemas.microsoft.com/office/powerpoint/2010/main" val="52783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4" y="396400"/>
            <a:ext cx="77305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Декларативный синтаксис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27877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791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Ключевые слова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120650" indent="0">
              <a:buNone/>
            </a:pPr>
            <a:r>
              <a:rPr lang="ru-RU" dirty="0"/>
              <a:t>При использовании декларативного </a:t>
            </a:r>
            <a:r>
              <a:rPr lang="ru-RU" dirty="0" smtClean="0"/>
              <a:t>синтаксиса, как правило, </a:t>
            </a:r>
            <a:r>
              <a:rPr lang="ru-RU" dirty="0"/>
              <a:t>используются 3 предложения</a:t>
            </a:r>
            <a:r>
              <a:rPr lang="ru-RU" dirty="0" smtClean="0"/>
              <a:t>:</a:t>
            </a:r>
            <a:endParaRPr lang="ru-RU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rom</a:t>
            </a:r>
            <a:r>
              <a:rPr lang="ru-RU" dirty="0" smtClean="0"/>
              <a:t> </a:t>
            </a:r>
            <a:r>
              <a:rPr lang="ru-RU" dirty="0"/>
              <a:t>– где </a:t>
            </a:r>
            <a:r>
              <a:rPr lang="ru-RU" dirty="0" smtClean="0"/>
              <a:t>указывается</a:t>
            </a:r>
            <a:r>
              <a:rPr lang="en-US" dirty="0" smtClean="0"/>
              <a:t> </a:t>
            </a:r>
            <a:r>
              <a:rPr lang="ru-RU" dirty="0" smtClean="0"/>
              <a:t>элемент последовательности(обязателен)</a:t>
            </a:r>
            <a:r>
              <a:rPr lang="en-US" dirty="0" smtClean="0"/>
              <a:t>; </a:t>
            </a:r>
            <a:r>
              <a:rPr lang="ru-RU" dirty="0" smtClean="0"/>
              <a:t>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n-US" dirty="0">
                <a:solidFill>
                  <a:schemeClr val="accent2"/>
                </a:solidFill>
              </a:rPr>
              <a:t>;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ru-RU" dirty="0" smtClean="0"/>
              <a:t>- источник данных(обязателен);</a:t>
            </a:r>
            <a:endParaRPr lang="ru-RU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en-US" dirty="0" smtClean="0"/>
              <a:t> </a:t>
            </a:r>
            <a:r>
              <a:rPr lang="ru-RU" dirty="0" smtClean="0"/>
              <a:t>– задает фильтрацию элементов последовательности(опционально);</a:t>
            </a:r>
            <a:endParaRPr lang="ru-RU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/>
              <a:t> </a:t>
            </a:r>
            <a:r>
              <a:rPr lang="ru-RU" dirty="0"/>
              <a:t>– </a:t>
            </a:r>
            <a:r>
              <a:rPr lang="ru-RU" dirty="0" smtClean="0"/>
              <a:t>возвращает проекцию данных(обязательно, либо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)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en-US" dirty="0" smtClean="0"/>
              <a:t> – </a:t>
            </a:r>
            <a:r>
              <a:rPr lang="ru-RU" dirty="0" smtClean="0"/>
              <a:t>возвращает объекты  типа</a:t>
            </a:r>
            <a:r>
              <a:rPr lang="en-US" dirty="0"/>
              <a:t> </a:t>
            </a:r>
            <a:r>
              <a:rPr lang="en-US" dirty="0" err="1" smtClean="0">
                <a:hlinkClick r:id="rId3"/>
              </a:rPr>
              <a:t>IGrouping</a:t>
            </a:r>
            <a:r>
              <a:rPr lang="en-US" dirty="0" smtClean="0">
                <a:hlinkClick r:id="rId3"/>
              </a:rPr>
              <a:t>&lt;</a:t>
            </a:r>
            <a:r>
              <a:rPr lang="en-US" dirty="0" err="1" smtClean="0">
                <a:hlinkClick r:id="rId3"/>
              </a:rPr>
              <a:t>TKey,TElement</a:t>
            </a:r>
            <a:r>
              <a:rPr lang="en-US" dirty="0" smtClean="0">
                <a:hlinkClick r:id="rId3"/>
              </a:rPr>
              <a:t>&gt;</a:t>
            </a:r>
            <a:r>
              <a:rPr lang="en-US" dirty="0" smtClean="0"/>
              <a:t>; </a:t>
            </a:r>
            <a:r>
              <a:rPr lang="ru-RU" dirty="0" smtClean="0"/>
              <a:t>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by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  <a:r>
              <a:rPr lang="ru-RU" dirty="0" smtClean="0">
                <a:solidFill>
                  <a:schemeClr val="accent2"/>
                </a:solidFill>
              </a:rPr>
              <a:t> (</a:t>
            </a:r>
            <a:r>
              <a:rPr lang="ru-RU" dirty="0"/>
              <a:t>обязательно, </a:t>
            </a:r>
            <a:r>
              <a:rPr lang="ru-RU" dirty="0" smtClean="0"/>
              <a:t>либо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>
                <a:solidFill>
                  <a:schemeClr val="accent2"/>
                </a:solidFill>
              </a:rPr>
              <a:t>)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by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 smtClean="0"/>
              <a:t>указывает параметр, по которому необходимо сгруппировать члены последовательности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en-US" dirty="0" smtClean="0"/>
              <a:t> – </a:t>
            </a:r>
            <a:r>
              <a:rPr lang="ru-RU" dirty="0" smtClean="0"/>
              <a:t>определяет </a:t>
            </a:r>
            <a:r>
              <a:rPr lang="ru-RU" dirty="0"/>
              <a:t>переменную и </a:t>
            </a:r>
            <a:r>
              <a:rPr lang="ru-RU" dirty="0" smtClean="0"/>
              <a:t>присваивает </a:t>
            </a:r>
            <a:r>
              <a:rPr lang="ru-RU" dirty="0"/>
              <a:t>ей значение, рассчитанное на основе значений </a:t>
            </a:r>
            <a:r>
              <a:rPr lang="ru-RU" dirty="0" smtClean="0"/>
              <a:t>данных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en-US" dirty="0" smtClean="0"/>
              <a:t> –</a:t>
            </a:r>
            <a:r>
              <a:rPr lang="ru-RU" dirty="0" smtClean="0"/>
              <a:t> служит для создания временного идентификатора для хранения результата из </a:t>
            </a:r>
            <a:r>
              <a:rPr lang="en-US" dirty="0" smtClean="0"/>
              <a:t>group;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dirty="0" smtClean="0"/>
              <a:t>объединяет различные последовательности, имеющих отношения в объектной модели</a:t>
            </a:r>
            <a:r>
              <a:rPr lang="en-US" dirty="0" smtClean="0"/>
              <a:t>; </a:t>
            </a:r>
            <a:r>
              <a:rPr lang="ru-RU" dirty="0"/>
              <a:t>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on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on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dirty="0" smtClean="0"/>
              <a:t>задает ключи, по которым необходимо сопоставить коллекции в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equals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 smtClean="0"/>
              <a:t>сравнивает значения в выражениях запроса</a:t>
            </a:r>
            <a:r>
              <a:rPr lang="en-US" dirty="0" smtClean="0"/>
              <a:t>;</a:t>
            </a:r>
            <a:r>
              <a:rPr lang="ru-RU" dirty="0"/>
              <a:t> 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 on</a:t>
            </a:r>
            <a:r>
              <a:rPr lang="en-US" dirty="0" smtClean="0">
                <a:solidFill>
                  <a:schemeClr val="tx1"/>
                </a:solidFill>
              </a:rPr>
              <a:t>;</a:t>
            </a:r>
          </a:p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ru-RU" dirty="0" smtClean="0"/>
              <a:t>сортирует последовательность значений, используя компаратор по умолчанию</a:t>
            </a:r>
            <a:r>
              <a:rPr lang="en-US" dirty="0" smtClean="0"/>
              <a:t>;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ascending/descending</a:t>
            </a:r>
            <a:r>
              <a:rPr lang="en-US" dirty="0"/>
              <a:t> – </a:t>
            </a:r>
            <a:r>
              <a:rPr lang="ru-RU" dirty="0" smtClean="0"/>
              <a:t>сортирует последовательность значений, используя компаратор по умолчанию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121426" y="100312"/>
            <a:ext cx="4671391" cy="1252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Добавить ссылки</a:t>
            </a:r>
          </a:p>
          <a:p>
            <a:pPr algn="ctr"/>
            <a:r>
              <a:rPr lang="en-US" dirty="0"/>
              <a:t>https://learn.microsoft.com/en-us/dotnet/csharp/language-reference/keywords/query-keywords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18172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791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Правила описания запроса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63550" indent="-342900">
              <a:buAutoNum type="arabicPeriod"/>
            </a:pPr>
            <a:r>
              <a:rPr lang="ru-RU" dirty="0" smtClean="0"/>
              <a:t>Выражение должно начинаться с ключевого слова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 smtClean="0"/>
              <a:t> </a:t>
            </a:r>
            <a:r>
              <a:rPr lang="ru-RU" dirty="0" smtClean="0"/>
              <a:t>и должно заканчиваться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/>
              <a:t>или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. </a:t>
            </a:r>
            <a:endParaRPr lang="en-US" dirty="0" smtClean="0"/>
          </a:p>
          <a:p>
            <a:pPr marL="463550" indent="-342900">
              <a:buAutoNum type="arabicPeriod"/>
            </a:pPr>
            <a:r>
              <a:rPr lang="ru-RU" dirty="0" smtClean="0"/>
              <a:t>Между первым и последним предложением могут находится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ru-RU" dirty="0" smtClean="0"/>
              <a:t>. Может быть дополнительный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ru-RU" dirty="0" smtClean="0"/>
              <a:t>, может быть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ru-RU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ru-RU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.</a:t>
            </a:r>
            <a:endParaRPr lang="en-US" dirty="0"/>
          </a:p>
          <a:p>
            <a:pPr marL="463550" indent="-342900">
              <a:buAutoNum type="arabicPeriod"/>
            </a:pPr>
            <a:r>
              <a:rPr lang="ru-RU" dirty="0" smtClean="0"/>
              <a:t>Выражение </a:t>
            </a:r>
            <a:r>
              <a:rPr lang="ru-RU" dirty="0"/>
              <a:t>может возвращать 2 типа: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ru-RU" dirty="0" err="1">
                <a:solidFill>
                  <a:srgbClr val="669900"/>
                </a:solidFill>
              </a:rPr>
              <a:t>IEnumerable</a:t>
            </a:r>
            <a:r>
              <a:rPr lang="ru-RU" dirty="0"/>
              <a:t>&lt;</a:t>
            </a:r>
            <a:r>
              <a:rPr lang="en-US" dirty="0">
                <a:solidFill>
                  <a:srgbClr val="669900"/>
                </a:solidFill>
              </a:rPr>
              <a:t>T</a:t>
            </a:r>
            <a:r>
              <a:rPr lang="ru-RU" dirty="0" smtClean="0"/>
              <a:t>&gt;.</a:t>
            </a:r>
          </a:p>
        </p:txBody>
      </p:sp>
    </p:spTree>
    <p:extLst>
      <p:ext uri="{BB962C8B-B14F-4D97-AF65-F5344CB8AC3E}">
        <p14:creationId xmlns="" xmlns:p14="http://schemas.microsoft.com/office/powerpoint/2010/main" val="366006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запросы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sp>
        <p:nvSpPr>
          <p:cNvPr id="154" name="Google Shape;154;p34"/>
          <p:cNvSpPr txBox="1">
            <a:spLocks noGrp="1"/>
          </p:cNvSpPr>
          <p:nvPr>
            <p:ph type="subTitle" idx="2"/>
          </p:nvPr>
        </p:nvSpPr>
        <p:spPr>
          <a:xfrm>
            <a:off x="3164850" y="2587356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i="1">
                <a:solidFill>
                  <a:schemeClr val="dk1"/>
                </a:solidFill>
              </a:rPr>
              <a:t>Нилов Павел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50" y="2988500"/>
            <a:ext cx="5125800" cy="19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Fullstack разработчик компании Волховец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Более 10 лет в разработке ПО. Закончил СПбГУАП по специальности “ПОВТ и АС” в 2015 г., выпускник курса Asp.Net. На текущий момент Fullstack-разработчик в ПК “Волховец” на стеке C#(.NET) и Javascript (React). 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курса C# Professional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1849832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Пример запроса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Пример запроса выглядит следующим образом:</a:t>
            </a:r>
          </a:p>
          <a:p>
            <a:pPr marL="120650" indent="0">
              <a:buNone/>
            </a:pP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query =</a:t>
            </a:r>
            <a:endParaRPr lang="ru-RU" sz="1800" dirty="0" smtClean="0">
              <a:solidFill>
                <a:schemeClr val="accent1">
                  <a:lumMod val="75000"/>
                </a:schemeClr>
              </a:solidFill>
              <a:latin typeface="Cascadia Mono" panose="020B0609020000020004" pitchFamily="49" charset="0"/>
            </a:endParaRPr>
          </a:p>
          <a:p>
            <a:pPr marL="12065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from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item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source</a:t>
            </a:r>
          </a:p>
          <a:p>
            <a:pPr marL="12065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item.Department.DepartmentName.</a:t>
            </a:r>
            <a:r>
              <a:rPr lang="en-US" sz="1800" dirty="0" err="1">
                <a:solidFill>
                  <a:srgbClr val="669900"/>
                </a:solidFill>
                <a:latin typeface="Cascadia Mono" panose="020B0609020000020004" pitchFamily="49" charset="0"/>
              </a:rPr>
              <a:t>Equals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</a:rPr>
              <a:t>"</a:t>
            </a:r>
            <a:r>
              <a:rPr lang="ru-RU" sz="1800" dirty="0">
                <a:solidFill>
                  <a:srgbClr val="C00000"/>
                </a:solidFill>
                <a:latin typeface="Cascadia Mono" panose="020B0609020000020004" pitchFamily="49" charset="0"/>
              </a:rPr>
              <a:t>ИТ"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12065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orderby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item.Name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/*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ascending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*/ /*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descending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*/</a:t>
            </a:r>
          </a:p>
          <a:p>
            <a:pPr marL="12065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item;</a:t>
            </a: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64160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Метод-синтаксис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232575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Методы расширения </a:t>
            </a:r>
            <a:r>
              <a:rPr lang="en-US" dirty="0" err="1" smtClean="0">
                <a:solidFill>
                  <a:srgbClr val="669900"/>
                </a:solidFill>
              </a:rPr>
              <a:t>IEnumerable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669900"/>
                </a:solidFill>
              </a:rPr>
              <a:t>T</a:t>
            </a:r>
            <a:r>
              <a:rPr lang="en-US" dirty="0" smtClean="0"/>
              <a:t>&gt;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Все методы расширения описаны в классе </a:t>
            </a:r>
            <a:r>
              <a:rPr lang="en-US" dirty="0" err="1" smtClean="0"/>
              <a:t>IEnumerable</a:t>
            </a:r>
            <a:r>
              <a:rPr lang="en-US" dirty="0" smtClean="0"/>
              <a:t>&lt;T&gt;.</a:t>
            </a:r>
          </a:p>
          <a:p>
            <a:pPr marL="120650" indent="0">
              <a:buNone/>
            </a:pPr>
            <a:r>
              <a:rPr lang="ru-RU" dirty="0" smtClean="0"/>
              <a:t>Список находится </a:t>
            </a:r>
            <a:r>
              <a:rPr lang="ru-RU" dirty="0" smtClean="0">
                <a:hlinkClick r:id="rId3"/>
              </a:rPr>
              <a:t>в исходном коде класса </a:t>
            </a:r>
            <a:r>
              <a:rPr lang="ru-RU" dirty="0" err="1" smtClean="0">
                <a:hlinkClick r:id="rId3"/>
              </a:rPr>
              <a:t>Enumerable.cs</a:t>
            </a:r>
            <a:r>
              <a:rPr lang="en-US" dirty="0" smtClean="0"/>
              <a:t>.</a:t>
            </a:r>
            <a:endParaRPr lang="ru-RU" dirty="0" smtClean="0"/>
          </a:p>
          <a:p>
            <a:pPr marL="120650" indent="0">
              <a:buNone/>
            </a:pPr>
            <a:r>
              <a:rPr lang="ru-RU" dirty="0"/>
              <a:t>Все методы на основе LINQ соответствуют одному из двух аналогичных </a:t>
            </a:r>
            <a:r>
              <a:rPr lang="ru-RU" dirty="0" smtClean="0"/>
              <a:t>шаблонов</a:t>
            </a:r>
            <a:r>
              <a:rPr lang="en-US" dirty="0" smtClean="0"/>
              <a:t>:</a:t>
            </a:r>
          </a:p>
          <a:p>
            <a:pPr marL="463550" indent="-342900">
              <a:buAutoNum type="arabicPeriod"/>
            </a:pPr>
            <a:r>
              <a:rPr lang="ru-RU" dirty="0" smtClean="0"/>
              <a:t>Они </a:t>
            </a:r>
            <a:r>
              <a:rPr lang="ru-RU" dirty="0"/>
              <a:t>принимают перечисленную последовательность. </a:t>
            </a:r>
            <a:endParaRPr lang="en-US" dirty="0" smtClean="0"/>
          </a:p>
          <a:p>
            <a:pPr marL="463550" indent="-342900">
              <a:buAutoNum type="arabicPeriod"/>
            </a:pPr>
            <a:r>
              <a:rPr lang="ru-RU" dirty="0" smtClean="0"/>
              <a:t>Они </a:t>
            </a:r>
            <a:r>
              <a:rPr lang="ru-RU" dirty="0"/>
              <a:t>возвращают другую последовательность или одно </a:t>
            </a:r>
            <a:r>
              <a:rPr lang="ru-RU" dirty="0" smtClean="0"/>
              <a:t>значение.</a:t>
            </a:r>
            <a:endParaRPr lang="en-US" dirty="0"/>
          </a:p>
          <a:p>
            <a:pPr marL="120650" indent="0">
              <a:buNone/>
            </a:pPr>
            <a:r>
              <a:rPr lang="ru-RU" dirty="0" smtClean="0"/>
              <a:t>Согласованность фигуры позволяет расширить LINQ путем написания методов с аналогичной фигурой.</a:t>
            </a:r>
          </a:p>
        </p:txBody>
      </p:sp>
    </p:spTree>
    <p:extLst>
      <p:ext uri="{BB962C8B-B14F-4D97-AF65-F5344CB8AC3E}">
        <p14:creationId xmlns:p14="http://schemas.microsoft.com/office/powerpoint/2010/main" xmlns="" val="400094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Методы расширения </a:t>
            </a:r>
            <a:r>
              <a:rPr lang="en-US" dirty="0" err="1" smtClean="0">
                <a:solidFill>
                  <a:srgbClr val="669900"/>
                </a:solidFill>
              </a:rPr>
              <a:t>IEnumerable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669900"/>
                </a:solidFill>
              </a:rPr>
              <a:t>T</a:t>
            </a:r>
            <a:r>
              <a:rPr lang="en-US" dirty="0" smtClean="0"/>
              <a:t>&gt;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Функционал метод-синтаксиса идентичен функционалу декларативного синтаксиса с той разницей, что:</a:t>
            </a:r>
          </a:p>
          <a:p>
            <a:pPr marL="463550" indent="-342900">
              <a:buAutoNum type="arabicPeriod"/>
            </a:pPr>
            <a:r>
              <a:rPr lang="ru-RU" dirty="0" smtClean="0"/>
              <a:t>Нет ключевых слов: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en-US" dirty="0" smtClean="0"/>
              <a:t>.</a:t>
            </a:r>
          </a:p>
          <a:p>
            <a:pPr marL="463550" indent="-342900">
              <a:buAutoNum type="arabicPeriod"/>
            </a:pPr>
            <a:r>
              <a:rPr lang="ru-RU" dirty="0" smtClean="0"/>
              <a:t>Ключевые слова операторов запросов созвучны по написанию, но работают посредством</a:t>
            </a:r>
            <a:r>
              <a:rPr lang="en-US" dirty="0" smtClean="0"/>
              <a:t> </a:t>
            </a:r>
            <a:r>
              <a:rPr lang="ru-RU" dirty="0" smtClean="0"/>
              <a:t>обобщенных делегатов.</a:t>
            </a:r>
          </a:p>
          <a:p>
            <a:pPr marL="120650" indent="0">
              <a:buNone/>
            </a:pPr>
            <a:endParaRPr lang="ru-RU" dirty="0" smtClean="0"/>
          </a:p>
          <a:p>
            <a:pPr marL="120650" indent="0">
              <a:buNone/>
            </a:pPr>
            <a:r>
              <a:rPr lang="ru-RU" dirty="0" smtClean="0"/>
              <a:t>Пример:</a:t>
            </a:r>
          </a:p>
          <a:p>
            <a:pPr marL="12065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source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669900"/>
                </a:solidFill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&gt; 1).</a:t>
            </a:r>
            <a:r>
              <a:rPr lang="en-US" sz="1800" dirty="0">
                <a:solidFill>
                  <a:srgbClr val="669900"/>
                </a:solidFill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dirty="0" smtClean="0"/>
          </a:p>
          <a:p>
            <a:pPr marL="12065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2265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Обобщенные делегаты в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smtClean="0"/>
              <a:t>запросах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61046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9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7942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/>
              <a:t>Синтаксис лямбда-выражений(анонимные функции)</a:t>
            </a:r>
            <a:endParaRPr sz="2400" dirty="0"/>
          </a:p>
        </p:txBody>
      </p:sp>
      <p:pic>
        <p:nvPicPr>
          <p:cNvPr id="345" name="Google Shape;34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775" y="1426083"/>
            <a:ext cx="6966484" cy="32596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9"/>
          <p:cNvSpPr/>
          <p:nvPr/>
        </p:nvSpPr>
        <p:spPr>
          <a:xfrm>
            <a:off x="1646040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59"/>
          <p:cNvSpPr/>
          <p:nvPr/>
        </p:nvSpPr>
        <p:spPr>
          <a:xfrm>
            <a:off x="2288808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59"/>
          <p:cNvSpPr/>
          <p:nvPr/>
        </p:nvSpPr>
        <p:spPr>
          <a:xfrm>
            <a:off x="3215994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59"/>
          <p:cNvSpPr/>
          <p:nvPr/>
        </p:nvSpPr>
        <p:spPr>
          <a:xfrm>
            <a:off x="4243876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9"/>
          <p:cNvSpPr/>
          <p:nvPr/>
        </p:nvSpPr>
        <p:spPr>
          <a:xfrm>
            <a:off x="4785948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9"/>
          <p:cNvSpPr/>
          <p:nvPr/>
        </p:nvSpPr>
        <p:spPr>
          <a:xfrm>
            <a:off x="5649011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59"/>
          <p:cNvSpPr/>
          <p:nvPr/>
        </p:nvSpPr>
        <p:spPr>
          <a:xfrm>
            <a:off x="7628014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7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59"/>
          <p:cNvSpPr txBox="1"/>
          <p:nvPr/>
        </p:nvSpPr>
        <p:spPr>
          <a:xfrm>
            <a:off x="654475" y="1918110"/>
            <a:ext cx="80631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Тип делегата: action, predicate, func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Обобщение (дженерик-тип)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Переменная делегата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Аргумент функции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Лямбда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Действие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Аргумент функции из п.4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86543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 txBox="1"/>
          <p:nvPr/>
        </p:nvSpPr>
        <p:spPr>
          <a:xfrm>
            <a:off x="512400" y="1009925"/>
            <a:ext cx="8119200" cy="3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400" b="1" dirty="0">
                <a:solidFill>
                  <a:srgbClr val="FF0000"/>
                </a:solidFill>
              </a:rPr>
              <a:t>Action</a:t>
            </a:r>
            <a:endParaRPr sz="24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000000"/>
                </a:solidFill>
              </a:rPr>
              <a:t>Делегат </a:t>
            </a:r>
            <a:r>
              <a:rPr lang="ru" sz="1700" b="1" dirty="0">
                <a:solidFill>
                  <a:srgbClr val="000000"/>
                </a:solidFill>
              </a:rPr>
              <a:t>Action</a:t>
            </a:r>
            <a:r>
              <a:rPr lang="ru" sz="1700" dirty="0">
                <a:solidFill>
                  <a:srgbClr val="000000"/>
                </a:solidFill>
              </a:rPr>
              <a:t> представляет некоторое действие, которое ничего не возвращает, то есть в качестве возвращаемого типа имеет тип </a:t>
            </a:r>
            <a:r>
              <a:rPr lang="ru" sz="1700" b="1" dirty="0">
                <a:solidFill>
                  <a:srgbClr val="000000"/>
                </a:solidFill>
              </a:rPr>
              <a:t>void:</a:t>
            </a:r>
            <a:endParaRPr sz="17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Action()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635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Action&lt;in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T&gt;(T obj)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Action&lt;in T1, in T2,....in T16&gt;(T obj)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7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action 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" sz="1700" dirty="0">
                <a:solidFill>
                  <a:srgbClr val="ED7D31"/>
                </a:solidFill>
                <a:latin typeface="Roboto Mono"/>
                <a:ea typeface="Roboto Mono"/>
                <a:cs typeface="Roboto Mono"/>
                <a:sym typeface="Roboto Mono"/>
              </a:rPr>
              <a:t>WriteLine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76458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1"/>
          <p:cNvSpPr txBox="1"/>
          <p:nvPr/>
        </p:nvSpPr>
        <p:spPr>
          <a:xfrm>
            <a:off x="500550" y="1009925"/>
            <a:ext cx="7975800" cy="3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600" b="1">
                <a:solidFill>
                  <a:srgbClr val="FF0000"/>
                </a:solidFill>
              </a:rPr>
              <a:t>Predicate</a:t>
            </a:r>
            <a:endParaRPr sz="2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Делегат </a:t>
            </a:r>
            <a:r>
              <a:rPr lang="ru" sz="1900">
                <a:solidFill>
                  <a:srgbClr val="188038"/>
                </a:solidFill>
                <a:highlight>
                  <a:srgbClr val="F7F7FA"/>
                </a:highlight>
                <a:latin typeface="Roboto Mono"/>
                <a:ea typeface="Roboto Mono"/>
                <a:cs typeface="Roboto Mono"/>
                <a:sym typeface="Roboto Mono"/>
              </a:rPr>
              <a:t>Predicate&lt;T&gt;</a:t>
            </a: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 принимает один параметр и возвращает значение типа </a:t>
            </a:r>
            <a:r>
              <a:rPr lang="ru" sz="1900" b="1">
                <a:solidFill>
                  <a:srgbClr val="000000"/>
                </a:solidFill>
                <a:highlight>
                  <a:srgbClr val="F7F7FA"/>
                </a:highlight>
              </a:rPr>
              <a:t>bool</a:t>
            </a: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:</a:t>
            </a:r>
            <a:endParaRPr sz="1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Predicate&lt;in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T&gt;(T obj);</a:t>
            </a: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Predicate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9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isPositive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9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x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x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0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3676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"/>
          <p:cNvSpPr txBox="1"/>
          <p:nvPr/>
        </p:nvSpPr>
        <p:spPr>
          <a:xfrm>
            <a:off x="494065" y="614742"/>
            <a:ext cx="7665600" cy="2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2600" b="1" dirty="0">
                <a:solidFill>
                  <a:srgbClr val="FF0000"/>
                </a:solidFill>
              </a:rPr>
              <a:t>Func</a:t>
            </a:r>
            <a:endParaRPr sz="2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00000"/>
                </a:solidFill>
                <a:highlight>
                  <a:srgbClr val="F7F7FA"/>
                </a:highlight>
              </a:rPr>
              <a:t>Делегат </a:t>
            </a:r>
            <a:r>
              <a:rPr lang="ru" sz="1500" dirty="0">
                <a:solidFill>
                  <a:srgbClr val="188038"/>
                </a:solidFill>
                <a:highlight>
                  <a:srgbClr val="F7F7FA"/>
                </a:highlight>
                <a:latin typeface="Roboto Mono"/>
                <a:ea typeface="Roboto Mono"/>
                <a:cs typeface="Roboto Mono"/>
                <a:sym typeface="Roboto Mono"/>
              </a:rPr>
              <a:t>Func&lt;out T&gt; </a:t>
            </a:r>
            <a:r>
              <a:rPr lang="ru" sz="1500" dirty="0">
                <a:solidFill>
                  <a:srgbClr val="000000"/>
                </a:solidFill>
                <a:highlight>
                  <a:srgbClr val="F7F7FA"/>
                </a:highlight>
              </a:rPr>
              <a:t>возвращает результат действия и может принимать параметры. Он также имеет различные формы: от Func&lt;out T&gt;(), где T - тип возвращаемого значения, до Func&lt;in T1, in T2,...in T16, out TResult&gt;(), то есть может принимать до 16 параметров.</a:t>
            </a:r>
            <a:endParaRPr sz="2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Func&lt;out</a:t>
            </a:r>
            <a:r>
              <a:rPr lang="ru" sz="15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TResult&gt;()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6350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Func&lt;in</a:t>
            </a:r>
            <a:r>
              <a:rPr lang="ru" sz="15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T, out</a:t>
            </a:r>
            <a:r>
              <a:rPr lang="ru" sz="15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TResult&gt;(T arg)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Func&lt;in T1, in T2,...in T16, out TResult&gt;()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5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f5 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n1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n2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n1 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n2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).</a:t>
            </a:r>
            <a:r>
              <a:rPr lang="ru" sz="1500" dirty="0">
                <a:solidFill>
                  <a:srgbClr val="ED7D31"/>
                </a:solidFill>
                <a:latin typeface="Roboto Mono"/>
                <a:ea typeface="Roboto Mono"/>
                <a:cs typeface="Roboto Mono"/>
                <a:sym typeface="Roboto Mono"/>
              </a:rPr>
              <a:t>ToString()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66957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Операторы </a:t>
            </a:r>
            <a:r>
              <a:rPr lang="en-US" dirty="0" err="1" smtClean="0"/>
              <a:t>linq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 smtClean="0"/>
              <a:t>Операторы </a:t>
            </a:r>
            <a:r>
              <a:rPr lang="en-US" sz="2800" dirty="0" err="1" smtClean="0"/>
              <a:t>Linq</a:t>
            </a:r>
            <a:endParaRPr sz="2800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387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3"/>
              </a:rPr>
              <a:t>Фильтрация</a:t>
            </a:r>
            <a:endParaRPr lang="ru-RU" sz="1300" b="1" dirty="0" smtClean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Проекция</a:t>
            </a:r>
            <a:endParaRPr lang="ru-RU" sz="1300" b="1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5"/>
              </a:rPr>
              <a:t>Наборы данных</a:t>
            </a:r>
            <a:endParaRPr lang="ru-RU" sz="1300" b="1" dirty="0" smtClean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Сортировка</a:t>
            </a:r>
            <a:endParaRPr lang="ru-RU" sz="1300" b="1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7"/>
              </a:rPr>
              <a:t>Квантификаторы</a:t>
            </a:r>
            <a:endParaRPr lang="ru-RU" sz="1300" b="1" dirty="0" smtClean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Секционирование</a:t>
            </a: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9"/>
              </a:rPr>
              <a:t>Конвертация данных</a:t>
            </a:r>
            <a:endParaRPr lang="ru-RU" sz="1300" b="1" dirty="0" smtClean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Операции соединения</a:t>
            </a:r>
            <a:endParaRPr lang="ru-RU" sz="1300" b="1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11"/>
              </a:rPr>
              <a:t>Группировка данных</a:t>
            </a:r>
            <a:endParaRPr sz="13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Фильтрация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Фильтрация</a:t>
            </a:r>
            <a:endParaRPr sz="2800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824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Фильтрация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 – это операция, результатом которой будет набор значений, подходящий под определенное условие.</a:t>
            </a:r>
          </a:p>
        </p:txBody>
      </p:sp>
      <p:pic>
        <p:nvPicPr>
          <p:cNvPr id="1026" name="Picture 2" descr="https://learn.microsoft.com/en-us/dotnet/csharp/linq/standard-query-operators/media/filtering-data/linq-filter-ope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992" y="1961322"/>
            <a:ext cx="2952750" cy="1276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0463130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Фильтрация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146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Фильтрация данных в </a:t>
            </a:r>
            <a:r>
              <a:rPr lang="en-US" dirty="0" err="1" smtClean="0"/>
              <a:t>linq</a:t>
            </a:r>
            <a:r>
              <a:rPr lang="en-US" dirty="0" smtClean="0"/>
              <a:t> </a:t>
            </a:r>
            <a:r>
              <a:rPr lang="ru-RU" dirty="0" smtClean="0"/>
              <a:t>представлена следующими методами: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u="sng" dirty="0" err="1" smtClean="0">
                <a:hlinkClick r:id="rId3"/>
              </a:rPr>
              <a:t>OfType</a:t>
            </a:r>
            <a:r>
              <a:rPr lang="ru-RU" dirty="0" smtClean="0"/>
              <a:t> – фильтрует данные по типу</a:t>
            </a:r>
            <a:r>
              <a:rPr lang="en-US" dirty="0" smtClean="0"/>
              <a:t>;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sz="1200" u="sng" dirty="0" smtClean="0">
                <a:hlinkClick r:id="rId4"/>
              </a:rPr>
              <a:t>Where</a:t>
            </a:r>
            <a:r>
              <a:rPr lang="ru-RU" sz="1200" dirty="0" smtClean="0"/>
              <a:t> </a:t>
            </a:r>
            <a:r>
              <a:rPr lang="en-US" sz="1200" dirty="0" smtClean="0"/>
              <a:t>– </a:t>
            </a:r>
            <a:r>
              <a:rPr lang="ru-RU" sz="1200" dirty="0" smtClean="0"/>
              <a:t>фильтрует значения по условию (в декларативном синтаксисе -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ru-RU" sz="1200" dirty="0" smtClean="0"/>
              <a:t>)</a:t>
            </a:r>
            <a:r>
              <a:rPr lang="en-US" sz="1200" dirty="0" smtClean="0"/>
              <a:t>.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Проекция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6625658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Проекция</a:t>
            </a:r>
            <a:endParaRPr sz="2800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824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Фильтрация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 – это операция, результатом которой будет набор значений, подходящий под определенное условие.</a:t>
            </a:r>
          </a:p>
        </p:txBody>
      </p:sp>
      <p:pic>
        <p:nvPicPr>
          <p:cNvPr id="1026" name="Picture 2" descr="https://learn.microsoft.com/en-us/dotnet/csharp/linq/standard-query-operators/media/filtering-data/linq-filter-ope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992" y="1961322"/>
            <a:ext cx="2952750" cy="1276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808355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Проекция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283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Проекция данных в </a:t>
            </a:r>
            <a:r>
              <a:rPr lang="en-US" dirty="0" err="1" smtClean="0"/>
              <a:t>linq</a:t>
            </a:r>
            <a:r>
              <a:rPr lang="en-US" dirty="0" smtClean="0"/>
              <a:t> </a:t>
            </a:r>
            <a:r>
              <a:rPr lang="ru-RU" dirty="0" smtClean="0"/>
              <a:t>представлена следующими методами: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u="sng" dirty="0" smtClean="0">
                <a:hlinkClick r:id="rId3"/>
              </a:rPr>
              <a:t>Select</a:t>
            </a:r>
            <a:r>
              <a:rPr lang="ru-RU" dirty="0" smtClean="0"/>
              <a:t> – проецирует значения, которые основаны на функции преобразования (в </a:t>
            </a:r>
            <a:r>
              <a:rPr lang="ru-RU" dirty="0" smtClean="0"/>
              <a:t>декларативном синтаксисе </a:t>
            </a:r>
            <a:r>
              <a:rPr lang="ru-RU" dirty="0" smtClean="0"/>
              <a:t>также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/>
              <a:t>)</a:t>
            </a:r>
            <a:endParaRPr lang="ru-RU" u="sng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sz="1200" u="sng" dirty="0" err="1" smtClean="0">
                <a:hlinkClick r:id="rId4"/>
              </a:rPr>
              <a:t>SelectMany</a:t>
            </a:r>
            <a:r>
              <a:rPr lang="en-US" sz="1200" dirty="0" smtClean="0"/>
              <a:t> </a:t>
            </a:r>
            <a:r>
              <a:rPr lang="ru-RU" sz="1200" dirty="0" smtClean="0"/>
              <a:t>–</a:t>
            </a:r>
            <a:r>
              <a:rPr lang="ru-RU" sz="1200" dirty="0" smtClean="0"/>
              <a:t> проецирует </a:t>
            </a:r>
            <a:r>
              <a:rPr lang="ru-RU" sz="1200" dirty="0" smtClean="0"/>
              <a:t>последовательности значений, основанных на функции преобразования, а затем выравнивает их в одну последовательность.</a:t>
            </a:r>
            <a:r>
              <a:rPr lang="ru-RU" sz="1200" dirty="0" smtClean="0"/>
              <a:t>(в декларативном синтаксисе множественный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rom</a:t>
            </a:r>
            <a:r>
              <a:rPr lang="ru-RU" sz="1200" dirty="0" smtClean="0"/>
              <a:t>)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sz="1200" u="sng" dirty="0" smtClean="0">
                <a:hlinkClick r:id="rId5"/>
              </a:rPr>
              <a:t>Zip</a:t>
            </a:r>
            <a:r>
              <a:rPr lang="ru-RU" sz="1200" dirty="0" smtClean="0"/>
              <a:t> </a:t>
            </a:r>
            <a:r>
              <a:rPr lang="ru-RU" sz="1200" smtClean="0"/>
              <a:t>- </a:t>
            </a:r>
            <a:r>
              <a:rPr lang="ru-RU" sz="1200" u="sng" smtClean="0"/>
              <a:t> 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Операции над множествами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41189626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Операции над множествами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922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Под </a:t>
            </a:r>
            <a:r>
              <a:rPr lang="ru-RU" sz="1300" b="1" dirty="0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перации над множествами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 в данном случае понимаются операции запросов, которые создают результирующий набор присутствия или отсутствия эквивалентных элементов в одной или отдельной коллекциях.</a:t>
            </a: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В данном случае входные и выходные элементы коллекций остаются неизменными, изменяется их состав по </a:t>
            </a:r>
            <a:r>
              <a:rPr lang="ru-RU" sz="1300" dirty="0" err="1" smtClean="0">
                <a:latin typeface="Roboto"/>
                <a:ea typeface="Roboto"/>
                <a:cs typeface="Roboto"/>
                <a:sym typeface="Roboto"/>
              </a:rPr>
              <a:t>нодам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Distinct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или </a:t>
            </a:r>
            <a:r>
              <a:rPr lang="en-US" sz="1300" dirty="0" err="1" smtClean="0">
                <a:latin typeface="Roboto"/>
                <a:ea typeface="Roboto"/>
                <a:cs typeface="Roboto"/>
                <a:sym typeface="Roboto"/>
              </a:rPr>
              <a:t>DistinctBy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Except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или </a:t>
            </a:r>
            <a:r>
              <a:rPr lang="en-US" sz="1300" dirty="0" err="1" smtClean="0">
                <a:latin typeface="Roboto"/>
                <a:ea typeface="Roboto"/>
                <a:cs typeface="Roboto"/>
                <a:sym typeface="Roboto"/>
              </a:rPr>
              <a:t>ExceptBy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Intersect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или </a:t>
            </a:r>
            <a:r>
              <a:rPr lang="en-US" sz="1300" dirty="0" err="1" smtClean="0">
                <a:latin typeface="Roboto"/>
                <a:ea typeface="Roboto"/>
                <a:cs typeface="Roboto"/>
                <a:sym typeface="Roboto"/>
              </a:rPr>
              <a:t>IntersectBy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Union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или </a:t>
            </a:r>
            <a:r>
              <a:rPr lang="en-US" sz="1300" dirty="0" err="1" smtClean="0">
                <a:latin typeface="Roboto"/>
                <a:ea typeface="Roboto"/>
                <a:cs typeface="Roboto"/>
                <a:sym typeface="Roboto"/>
              </a:rPr>
              <a:t>UnionBy</a:t>
            </a:r>
            <a:endParaRPr lang="ru-RU" sz="1300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54624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Квантификаторы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24091154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6801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Знакомство, об Отус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6801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Синтаксис делегатов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4641875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Варианты объявления событий(синтаксис)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6801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Арифметика делегатов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6801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Обобщенные делегаты: Action, Predicate, Func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4641869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Best Practice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4641869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 Вопросы с собеседований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4641869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Операции квантификатора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088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Квантификатор</a:t>
            </a:r>
            <a:r>
              <a:rPr lang="en-US" dirty="0" smtClean="0"/>
              <a:t> </a:t>
            </a:r>
            <a:r>
              <a:rPr lang="ru-RU" dirty="0" smtClean="0"/>
              <a:t>– это операция, которая </a:t>
            </a:r>
            <a:r>
              <a:rPr lang="ru-RU" dirty="0"/>
              <a:t>возвращают значение 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bool</a:t>
            </a:r>
            <a:r>
              <a:rPr lang="ru-RU" dirty="0" smtClean="0"/>
              <a:t>, </a:t>
            </a:r>
            <a:r>
              <a:rPr lang="ru-RU" dirty="0"/>
              <a:t>которое указывает, удовлетворяют ли условию некоторые или все элементы в последовательности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All</a:t>
            </a:r>
          </a:p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Any</a:t>
            </a:r>
          </a:p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Contain</a:t>
            </a:r>
          </a:p>
        </p:txBody>
      </p:sp>
    </p:spTree>
    <p:extLst>
      <p:ext uri="{BB962C8B-B14F-4D97-AF65-F5344CB8AC3E}">
        <p14:creationId xmlns="" xmlns:p14="http://schemas.microsoft.com/office/powerpoint/2010/main" val="259265439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Секционирование данных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30686375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Секционирование данных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978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Секционирование </a:t>
            </a:r>
            <a:r>
              <a:rPr lang="en-US" dirty="0" smtClean="0"/>
              <a:t>– </a:t>
            </a:r>
            <a:r>
              <a:rPr lang="ru-RU" dirty="0" smtClean="0"/>
              <a:t>это операция </a:t>
            </a:r>
            <a:r>
              <a:rPr lang="ru-RU" dirty="0"/>
              <a:t>разделения входной последовательности на два раздела без изменения порядка элементов, а затем возвращения одного из разделов</a:t>
            </a:r>
            <a:r>
              <a:rPr lang="ru-RU" dirty="0" smtClean="0"/>
              <a:t>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3"/>
              </a:rPr>
              <a:t>Skip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 smtClean="0">
                <a:hlinkClick r:id="rId4"/>
              </a:rPr>
              <a:t>SkipWhile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5"/>
              </a:rPr>
              <a:t>Take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 smtClean="0">
                <a:hlinkClick r:id="rId6"/>
              </a:rPr>
              <a:t>TakeWhile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>
                <a:hlinkClick r:id="rId7"/>
              </a:rPr>
              <a:t>Chunk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Преобразование типов данных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27598010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Преобразование типов данных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167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Операция преобразования меняет тип входных объектов.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Таблица методов преобразования находится </a:t>
            </a:r>
            <a:r>
              <a:rPr lang="ru-RU" dirty="0" smtClean="0">
                <a:hlinkClick r:id="rId3"/>
              </a:rPr>
              <a:t>здесь</a:t>
            </a:r>
            <a:r>
              <a:rPr lang="ru-RU" dirty="0"/>
              <a:t>.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https://learn.microsoft.com/en-us/dotnet/csharp/linq/standard-query-operators/converting-data-types#methods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687779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Операции соединения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2614406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Операции соединения(</a:t>
            </a:r>
            <a:r>
              <a:rPr lang="en-US" dirty="0" smtClean="0"/>
              <a:t>Join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95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i="1" dirty="0"/>
              <a:t>Соединение</a:t>
            </a:r>
            <a:r>
              <a:rPr lang="ru-RU" dirty="0"/>
              <a:t> двух источников данных — это связь объектов в одном источнике данных с объектами, которые имеют общий атрибут в другом источнике данных</a:t>
            </a:r>
            <a:r>
              <a:rPr lang="ru-RU" dirty="0" smtClean="0"/>
              <a:t>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3"/>
              </a:rPr>
              <a:t>Join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 smtClean="0">
                <a:hlinkClick r:id="rId4"/>
              </a:rPr>
              <a:t>GroupJoin</a:t>
            </a:r>
            <a:endParaRPr lang="en-US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Пример декларативного синтаксиса: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ru-RU" dirty="0" smtClean="0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	</a:t>
            </a:r>
            <a:r>
              <a:rPr lang="ru-RU" altLang="ru-RU" dirty="0" err="1" smtClean="0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from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en-US" altLang="ru-RU" dirty="0" smtClean="0">
                <a:latin typeface="var(--code-font-family)"/>
              </a:rPr>
              <a:t>x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ru-RU" altLang="ru-RU" dirty="0" err="1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in</a:t>
            </a:r>
            <a:r>
              <a:rPr lang="ru-RU" altLang="ru-RU" dirty="0">
                <a:latin typeface="SFMono-Regular"/>
              </a:rPr>
              <a:t> </a:t>
            </a:r>
            <a:r>
              <a:rPr lang="en-US" altLang="ru-RU" dirty="0" smtClean="0">
                <a:latin typeface="SFMono-Regular"/>
              </a:rPr>
              <a:t>set1</a:t>
            </a:r>
            <a:endParaRPr lang="ru-RU" altLang="ru-RU" sz="800" dirty="0">
              <a:solidFill>
                <a:schemeClr val="tx1"/>
              </a:solidFill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ru-RU" dirty="0" smtClean="0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	</a:t>
            </a:r>
            <a:r>
              <a:rPr lang="ru-RU" altLang="ru-RU" dirty="0" err="1" smtClean="0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join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en-US" altLang="ru-RU" dirty="0">
                <a:latin typeface="var(--code-font-family)"/>
              </a:rPr>
              <a:t>y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ru-RU" altLang="ru-RU" dirty="0" err="1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in</a:t>
            </a:r>
            <a:r>
              <a:rPr lang="ru-RU" altLang="ru-RU" dirty="0">
                <a:latin typeface="SFMono-Regular"/>
              </a:rPr>
              <a:t> </a:t>
            </a:r>
            <a:r>
              <a:rPr lang="en-US" altLang="ru-RU" dirty="0" smtClean="0">
                <a:latin typeface="SFMono-Regular"/>
              </a:rPr>
              <a:t>set2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ru-RU" altLang="ru-RU" dirty="0" err="1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on</a:t>
            </a:r>
            <a:r>
              <a:rPr lang="ru-RU" altLang="ru-RU" dirty="0">
                <a:latin typeface="var(--code-font-family)"/>
              </a:rPr>
              <a:t> </a:t>
            </a:r>
            <a:r>
              <a:rPr lang="en-US" altLang="ru-RU" dirty="0">
                <a:latin typeface="var(--code-font-family)"/>
              </a:rPr>
              <a:t>y</a:t>
            </a:r>
            <a:r>
              <a:rPr lang="ru-RU" altLang="ru-RU" dirty="0" smtClean="0">
                <a:latin typeface="var(--code-font-family)"/>
              </a:rPr>
              <a:t>.</a:t>
            </a:r>
            <a:r>
              <a:rPr lang="en-US" altLang="ru-RU" dirty="0" smtClean="0">
                <a:latin typeface="var(--code-font-family)"/>
              </a:rPr>
              <a:t>Prop</a:t>
            </a:r>
            <a:r>
              <a:rPr lang="ru-RU" altLang="ru-RU" dirty="0" smtClean="0">
                <a:latin typeface="var(--code-font-family)"/>
              </a:rPr>
              <a:t>2 </a:t>
            </a:r>
            <a:r>
              <a:rPr lang="ru-RU" altLang="ru-RU" dirty="0" err="1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equals</a:t>
            </a:r>
            <a:r>
              <a:rPr lang="ru-RU" altLang="ru-RU" dirty="0">
                <a:latin typeface="var(--code-font-family)"/>
              </a:rPr>
              <a:t> </a:t>
            </a:r>
            <a:r>
              <a:rPr lang="en-US" altLang="ru-RU" dirty="0" smtClean="0">
                <a:latin typeface="var(--code-font-family)"/>
              </a:rPr>
              <a:t>x</a:t>
            </a:r>
            <a:r>
              <a:rPr lang="ru-RU" altLang="ru-RU" dirty="0" smtClean="0">
                <a:latin typeface="var(--code-font-family)"/>
              </a:rPr>
              <a:t>.</a:t>
            </a:r>
            <a:r>
              <a:rPr lang="en-US" altLang="ru-RU" dirty="0" smtClean="0">
                <a:latin typeface="var(--code-font-family)"/>
              </a:rPr>
              <a:t>Prop</a:t>
            </a:r>
            <a:r>
              <a:rPr lang="ru-RU" altLang="ru-RU" dirty="0" smtClean="0">
                <a:latin typeface="var(--code-font-family)"/>
              </a:rPr>
              <a:t>1</a:t>
            </a:r>
            <a:endParaRPr lang="en-US" altLang="ru-RU" dirty="0" smtClean="0">
              <a:latin typeface="var(--code-font-family)"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300" dirty="0" smtClean="0">
                <a:latin typeface="var(--code-font-family)"/>
                <a:ea typeface="Roboto"/>
                <a:cs typeface="Roboto"/>
                <a:sym typeface="Roboto"/>
              </a:rPr>
              <a:t>где, свойства </a:t>
            </a:r>
            <a:r>
              <a:rPr lang="en-US" sz="1300" dirty="0" smtClean="0">
                <a:latin typeface="var(--code-font-family)"/>
                <a:ea typeface="Roboto"/>
                <a:cs typeface="Roboto"/>
                <a:sym typeface="Roboto"/>
              </a:rPr>
              <a:t>y.Prop2 </a:t>
            </a:r>
            <a:r>
              <a:rPr lang="ru-RU" sz="1300" dirty="0" smtClean="0">
                <a:latin typeface="var(--code-font-family)"/>
                <a:ea typeface="Roboto"/>
                <a:cs typeface="Roboto"/>
                <a:sym typeface="Roboto"/>
              </a:rPr>
              <a:t>и </a:t>
            </a:r>
            <a:r>
              <a:rPr lang="en-US" sz="1300" dirty="0" smtClean="0">
                <a:latin typeface="var(--code-font-family)"/>
                <a:ea typeface="Roboto"/>
                <a:cs typeface="Roboto"/>
                <a:sym typeface="Roboto"/>
              </a:rPr>
              <a:t>x.Prop1</a:t>
            </a:r>
            <a:r>
              <a:rPr lang="ru-RU" sz="1300" dirty="0">
                <a:latin typeface="var(--code-font-family)"/>
                <a:ea typeface="Roboto"/>
                <a:cs typeface="Roboto"/>
                <a:sym typeface="Roboto"/>
              </a:rPr>
              <a:t> </a:t>
            </a:r>
            <a:r>
              <a:rPr lang="ru-RU" sz="1300" dirty="0" smtClean="0">
                <a:latin typeface="var(--code-font-family)"/>
                <a:ea typeface="Roboto"/>
                <a:cs typeface="Roboto"/>
                <a:sym typeface="Roboto"/>
              </a:rPr>
              <a:t>являются одной и той же сущностью, скажем идентификатором группы студента.</a:t>
            </a:r>
          </a:p>
        </p:txBody>
      </p:sp>
    </p:spTree>
    <p:extLst>
      <p:ext uri="{BB962C8B-B14F-4D97-AF65-F5344CB8AC3E}">
        <p14:creationId xmlns="" xmlns:p14="http://schemas.microsoft.com/office/powerpoint/2010/main" val="39650228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Операции соединения(</a:t>
            </a:r>
            <a:r>
              <a:rPr lang="en-US" dirty="0" smtClean="0"/>
              <a:t>Join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3312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Типы соединения:</a:t>
            </a: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1. </a:t>
            </a:r>
            <a:r>
              <a:rPr lang="ru-RU" dirty="0"/>
              <a:t>Простое внутреннее соединение, сопоставляющее элементы из двух источников данных на основе простого ключа.</a:t>
            </a: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2. </a:t>
            </a:r>
            <a:r>
              <a:rPr lang="ru-RU" dirty="0"/>
              <a:t>Внутреннее соединение, сопоставляющее элементы из двух источников данных на основе </a:t>
            </a:r>
            <a:r>
              <a:rPr lang="ru-RU" i="1" dirty="0"/>
              <a:t>составного</a:t>
            </a:r>
            <a:r>
              <a:rPr lang="ru-RU" dirty="0"/>
              <a:t> ключа. Составной ключ — это ключ, который состоит из нескольких значений, позволяющих сопоставлять элементы на основе сразу нескольких свойств</a:t>
            </a:r>
            <a:r>
              <a:rPr lang="ru-RU" dirty="0" smtClean="0"/>
              <a:t>.</a:t>
            </a:r>
            <a:endParaRPr lang="en-US" dirty="0" smtClean="0"/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/>
              <a:t>3. </a:t>
            </a:r>
            <a:r>
              <a:rPr lang="ru-RU" i="1" dirty="0"/>
              <a:t>Множественное соединение</a:t>
            </a:r>
            <a:r>
              <a:rPr lang="ru-RU" dirty="0"/>
              <a:t>, при котором несколько последовательных операций соединения добавляются друг к другу.</a:t>
            </a: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/>
              <a:t>4. </a:t>
            </a:r>
            <a:r>
              <a:rPr lang="ru-RU" dirty="0"/>
              <a:t>Внутреннее соединение, реализуемое с помощью группового соединения</a:t>
            </a:r>
            <a:r>
              <a:rPr lang="ru-RU" dirty="0" smtClean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79439799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Группировка данных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22300760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Группирование данных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09925"/>
            <a:ext cx="8190250" cy="1107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Группировка – это операция </a:t>
            </a:r>
            <a:r>
              <a:rPr lang="ru-RU" dirty="0"/>
              <a:t>объединения данных в группы таким образом, чтобы у элементов в каждой группе был общий атрибут. На следующем рисунке показаны результаты операции группирования последовательности символов. Ключ для каждой группы — это символ.</a:t>
            </a:r>
            <a:endParaRPr lang="ru-RU" dirty="0" smtClean="0"/>
          </a:p>
        </p:txBody>
      </p:sp>
      <p:pic>
        <p:nvPicPr>
          <p:cNvPr id="2054" name="Picture 6" descr="Схема, показывающая операцию группировки LIN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357" y="2546222"/>
            <a:ext cx="2924175" cy="1828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7753522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>
            <a:spLocks noGrp="1"/>
          </p:cNvSpPr>
          <p:nvPr>
            <p:ph type="body" idx="4294967295"/>
          </p:nvPr>
        </p:nvSpPr>
        <p:spPr>
          <a:xfrm>
            <a:off x="544150" y="1704250"/>
            <a:ext cx="7723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Ваш опыт работы в IT?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С какой основной целью вы записались на занятие?</a:t>
            </a:r>
            <a:endParaRPr sz="1800">
              <a:solidFill>
                <a:srgbClr val="1E1F2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188" name="Google Shape;188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pic>
        <p:nvPicPr>
          <p:cNvPr id="189" name="Google Shape;18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827" y="34125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6852" y="34125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5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с собеседований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6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Best practice по работе с Event</a:t>
            </a:r>
            <a:endParaRPr sz="2800"/>
          </a:p>
        </p:txBody>
      </p:sp>
      <p:sp>
        <p:nvSpPr>
          <p:cNvPr id="449" name="Google Shape;449;p76"/>
          <p:cNvSpPr txBox="1"/>
          <p:nvPr/>
        </p:nvSpPr>
        <p:spPr>
          <a:xfrm>
            <a:off x="575949" y="1136800"/>
            <a:ext cx="8037963" cy="255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b="1" dirty="0" smtClean="0"/>
              <a:t>Объясните</a:t>
            </a:r>
            <a:r>
              <a:rPr lang="ru-RU" b="1" dirty="0"/>
              <a:t>, чем LINQ эффективнее хранимых процедур</a:t>
            </a:r>
            <a:r>
              <a:rPr lang="ru-RU" b="1" dirty="0" smtClean="0"/>
              <a:t>?</a:t>
            </a:r>
          </a:p>
          <a:p>
            <a:r>
              <a:rPr lang="ru-RU" b="1" dirty="0"/>
              <a:t>Отладка:</a:t>
            </a:r>
            <a:r>
              <a:rPr lang="ru-RU" dirty="0"/>
              <a:t> Трудно отладить хранимую процедуру, но поскольку LINQ является частью </a:t>
            </a:r>
            <a:r>
              <a:rPr lang="ru-RU" dirty="0">
                <a:hlinkClick r:id="rId3"/>
              </a:rPr>
              <a:t>. </a:t>
            </a:r>
            <a:r>
              <a:rPr lang="ru-RU" dirty="0" err="1">
                <a:hlinkClick r:id="rId3"/>
              </a:rPr>
              <a:t>NET</a:t>
            </a:r>
            <a:r>
              <a:rPr lang="ru-RU" dirty="0" err="1"/>
              <a:t>для</a:t>
            </a:r>
            <a:r>
              <a:rPr lang="ru-RU" dirty="0"/>
              <a:t> отладки запросов можно использовать отладчик </a:t>
            </a:r>
            <a:r>
              <a:rPr lang="ru-RU" dirty="0" err="1"/>
              <a:t>Visual</a:t>
            </a:r>
            <a:r>
              <a:rPr lang="ru-RU" dirty="0"/>
              <a:t> </a:t>
            </a:r>
            <a:r>
              <a:rPr lang="ru-RU" dirty="0" err="1"/>
              <a:t>Studios</a:t>
            </a:r>
            <a:r>
              <a:rPr lang="ru-RU" dirty="0"/>
              <a:t>.</a:t>
            </a:r>
          </a:p>
          <a:p>
            <a:r>
              <a:rPr lang="ru-RU" b="1" dirty="0"/>
              <a:t>Развертывание:</a:t>
            </a:r>
            <a:r>
              <a:rPr lang="ru-RU" dirty="0"/>
              <a:t> Для хранимой процедуры должен быть предоставлен дополнительный сценарий, но с LINQ все компилируется в одну DLL, поэтому развертывание становится простым.</a:t>
            </a:r>
          </a:p>
          <a:p>
            <a:r>
              <a:rPr lang="ru-RU" b="1" dirty="0"/>
              <a:t>Тип безопасности:</a:t>
            </a:r>
            <a:r>
              <a:rPr lang="ru-RU" dirty="0"/>
              <a:t> LINQ является </a:t>
            </a:r>
            <a:r>
              <a:rPr lang="ru-RU" dirty="0" err="1"/>
              <a:t>типобезопасным</a:t>
            </a:r>
            <a:r>
              <a:rPr lang="ru-RU" dirty="0"/>
              <a:t>, поэтому ошибки запросов проверяются по типу во время компиляции.</a:t>
            </a:r>
          </a:p>
          <a:p>
            <a:endParaRPr lang="ru-RU" b="1" dirty="0" smtClean="0"/>
          </a:p>
          <a:p>
            <a:pPr marL="342900" indent="-342900">
              <a:buAutoNum type="arabicPeriod"/>
            </a:pPr>
            <a:endParaRPr lang="ru-RU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" sz="6000"/>
              <a:t>Практика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/>
              <a:t>[]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numbers =</a:t>
            </a:r>
            <a:r>
              <a:rPr lang="en-US" dirty="0"/>
              <a:t> { 1, 2, 3, 4, 5, 6, 7, 8, 9, 10 </a:t>
            </a:r>
            <a:r>
              <a:rPr lang="en-US" dirty="0" smtClean="0"/>
              <a:t>}</a:t>
            </a:r>
            <a:r>
              <a:rPr lang="ru-RU" dirty="0" smtClean="0"/>
              <a:t>, который вернет все числа кратные 3.</a:t>
            </a: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из п.1, который вернет объект(любого типа), содержащий число из коллекции, например </a:t>
            </a:r>
            <a:r>
              <a:rPr lang="en-US" dirty="0" smtClean="0">
                <a:solidFill>
                  <a:srgbClr val="669900"/>
                </a:solidFill>
              </a:rPr>
              <a:t>Student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в котором </a:t>
            </a:r>
            <a:r>
              <a:rPr lang="en-US" dirty="0" err="1"/>
              <a:t>StudentId</a:t>
            </a:r>
            <a:r>
              <a:rPr lang="en-US" dirty="0"/>
              <a:t> </a:t>
            </a:r>
            <a:r>
              <a:rPr lang="en-US" dirty="0" smtClean="0"/>
              <a:t>=</a:t>
            </a:r>
            <a:r>
              <a:rPr lang="ru-RU" dirty="0" smtClean="0"/>
              <a:t> </a:t>
            </a:r>
            <a:r>
              <a:rPr lang="en-US" dirty="0" smtClean="0"/>
              <a:t>n(n – </a:t>
            </a:r>
            <a:r>
              <a:rPr lang="ru-RU" dirty="0" smtClean="0"/>
              <a:t>число из коллекции п.1</a:t>
            </a:r>
            <a:r>
              <a:rPr lang="en-US" dirty="0" smtClean="0"/>
              <a:t>)</a:t>
            </a:r>
            <a:r>
              <a:rPr lang="en-US" dirty="0"/>
              <a:t>;</a:t>
            </a:r>
            <a:endParaRPr lang="ru-RU" dirty="0" smtClean="0">
              <a:solidFill>
                <a:schemeClr val="tx1"/>
              </a:solidFill>
            </a:endParaRP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</a:p>
          <a:p>
            <a:pPr lvl="2"/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  <a:r>
              <a:rPr lang="en-US" sz="1100" dirty="0" smtClean="0">
                <a:solidFill>
                  <a:schemeClr val="accent1">
                    <a:lumMod val="50000"/>
                  </a:schemeClr>
                </a:solidFill>
              </a:rPr>
              <a:t>students</a:t>
            </a:r>
            <a:r>
              <a:rPr lang="en-US" sz="1100" dirty="0" smtClean="0"/>
              <a:t> = new </a:t>
            </a:r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</a:p>
          <a:p>
            <a:pPr lvl="2"/>
            <a:r>
              <a:rPr lang="ru-RU" sz="1100" dirty="0" smtClean="0"/>
              <a:t>{ 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1, Name = "</a:t>
            </a:r>
            <a:r>
              <a:rPr lang="en-US" sz="1100" dirty="0" smtClean="0">
                <a:solidFill>
                  <a:srgbClr val="C00000"/>
                </a:solidFill>
              </a:rPr>
              <a:t>Ivanov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2, Name = "</a:t>
            </a:r>
            <a:r>
              <a:rPr lang="en-US" sz="1100" dirty="0" err="1" smtClean="0">
                <a:solidFill>
                  <a:srgbClr val="C00000"/>
                </a:solidFill>
              </a:rPr>
              <a:t>Petrov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2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</a:t>
            </a:r>
            <a:r>
              <a:rPr lang="ru-RU" sz="1100" dirty="0" smtClean="0"/>
              <a:t>3</a:t>
            </a:r>
            <a:r>
              <a:rPr lang="en-US" sz="1100" dirty="0" smtClean="0"/>
              <a:t>, Name = "</a:t>
            </a:r>
            <a:r>
              <a:rPr lang="en-US" sz="1100" dirty="0" err="1" smtClean="0">
                <a:solidFill>
                  <a:srgbClr val="C00000"/>
                </a:solidFill>
              </a:rPr>
              <a:t>Sidorov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ru-RU" sz="1100" dirty="0" smtClean="0"/>
              <a:t>}</a:t>
            </a:r>
            <a:r>
              <a:rPr lang="en-US" sz="1100" dirty="0" smtClean="0"/>
              <a:t>;</a:t>
            </a:r>
          </a:p>
          <a:p>
            <a:pPr lvl="2"/>
            <a:r>
              <a:rPr lang="ru-RU" dirty="0" smtClean="0"/>
              <a:t>запрос, который сгруппирует студентов по </a:t>
            </a:r>
            <a:r>
              <a:rPr lang="en-US" dirty="0" err="1" smtClean="0"/>
              <a:t>GroupId</a:t>
            </a:r>
            <a:r>
              <a:rPr lang="ru-RU" dirty="0" smtClean="0"/>
              <a:t>.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4. Напишите запрос, выводящий количество студентов из п.3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5. Напишите запрос, сортирующий элементы коллекции из п.3 по убыванию идентификатора студента.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0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Отправьте цифры, какие из целей достигнуты</a:t>
            </a:r>
            <a:endParaRPr sz="2800"/>
          </a:p>
        </p:txBody>
      </p:sp>
      <p:sp>
        <p:nvSpPr>
          <p:cNvPr id="471" name="Google Shape;471;p80"/>
          <p:cNvSpPr txBox="1"/>
          <p:nvPr/>
        </p:nvSpPr>
        <p:spPr>
          <a:xfrm>
            <a:off x="500550" y="1668650"/>
            <a:ext cx="80229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Узнали, что такое делегаты и события, и для чего они нужны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Познакомились со стандартными делегатами: Action, Func, Predicate, и их синтаксисом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Узнали, как реализовать механизм событий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2"/>
          <p:cNvSpPr txBox="1">
            <a:spLocks noGrp="1"/>
          </p:cNvSpPr>
          <p:nvPr>
            <p:ph type="title"/>
          </p:nvPr>
        </p:nvSpPr>
        <p:spPr>
          <a:xfrm>
            <a:off x="956225" y="1427550"/>
            <a:ext cx="6931800" cy="3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Мы ещё не закончили, 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но уже можно заполнить 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u="sng"/>
              <a:t>опрос</a:t>
            </a:r>
            <a:r>
              <a:rPr lang="ru" sz="3500" b="0"/>
              <a:t> о занятии</a:t>
            </a: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endParaRPr/>
          </a:p>
        </p:txBody>
      </p:sp>
      <p:pic>
        <p:nvPicPr>
          <p:cNvPr id="486" name="Google Shape;486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5271" y="3066131"/>
            <a:ext cx="902525" cy="9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3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Процесс обучения в Отус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и знакомство с курсом</a:t>
            </a:r>
            <a:endParaRPr sz="4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4"/>
          <p:cNvSpPr/>
          <p:nvPr/>
        </p:nvSpPr>
        <p:spPr>
          <a:xfrm>
            <a:off x="4714725" y="123286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84"/>
          <p:cNvSpPr/>
          <p:nvPr/>
        </p:nvSpPr>
        <p:spPr>
          <a:xfrm>
            <a:off x="4714725" y="2312038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84"/>
          <p:cNvSpPr/>
          <p:nvPr/>
        </p:nvSpPr>
        <p:spPr>
          <a:xfrm>
            <a:off x="1027550" y="339651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84"/>
          <p:cNvSpPr/>
          <p:nvPr/>
        </p:nvSpPr>
        <p:spPr>
          <a:xfrm>
            <a:off x="1027550" y="2312038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84"/>
          <p:cNvSpPr/>
          <p:nvPr/>
        </p:nvSpPr>
        <p:spPr>
          <a:xfrm>
            <a:off x="1027550" y="122756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84"/>
          <p:cNvSpPr/>
          <p:nvPr/>
        </p:nvSpPr>
        <p:spPr>
          <a:xfrm>
            <a:off x="4673550" y="3408475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9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4"/>
          <p:cNvSpPr txBox="1"/>
          <p:nvPr/>
        </p:nvSpPr>
        <p:spPr>
          <a:xfrm>
            <a:off x="1745125" y="1510925"/>
            <a:ext cx="25296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Обучение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проходит онлайн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вечерам 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4" name="Google Shape;504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7900" y="252228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84"/>
          <p:cNvSpPr txBox="1"/>
          <p:nvPr/>
        </p:nvSpPr>
        <p:spPr>
          <a:xfrm>
            <a:off x="1763275" y="2467875"/>
            <a:ext cx="26265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Все записи занятий и материалы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сохраняются в личном кабинете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навсегда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6" name="Google Shape;506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7900" y="355603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4"/>
          <p:cNvSpPr txBox="1"/>
          <p:nvPr/>
        </p:nvSpPr>
        <p:spPr>
          <a:xfrm>
            <a:off x="1763275" y="3556050"/>
            <a:ext cx="24933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каждому домашнему заданию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преподаватель да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ё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 развернутый фидбек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8" name="Google Shape;508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31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84"/>
          <p:cNvSpPr txBox="1"/>
          <p:nvPr/>
        </p:nvSpPr>
        <p:spPr>
          <a:xfrm>
            <a:off x="5378475" y="1421375"/>
            <a:ext cx="2493300" cy="9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чате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можно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уточнять моменты, которые были непонятны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уроке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0" name="Google Shape;510;p8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53100" y="25144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84"/>
          <p:cNvSpPr txBox="1"/>
          <p:nvPr/>
        </p:nvSpPr>
        <p:spPr>
          <a:xfrm>
            <a:off x="5378475" y="2419225"/>
            <a:ext cx="26265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Время на обучение: от 4 ак. часов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занятия и 4-8 часов на домашнюю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работу в неделю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" name="Google Shape;512;p8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53100" y="35314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4"/>
          <p:cNvSpPr txBox="1"/>
          <p:nvPr/>
        </p:nvSpPr>
        <p:spPr>
          <a:xfrm>
            <a:off x="5360325" y="3531475"/>
            <a:ext cx="25296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Программа обучения на курсах обновляется каждый запуск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84"/>
          <p:cNvSpPr txBox="1"/>
          <p:nvPr/>
        </p:nvSpPr>
        <p:spPr>
          <a:xfrm>
            <a:off x="500550" y="330726"/>
            <a:ext cx="830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Процесс обучения</a:t>
            </a:r>
            <a:endParaRPr sz="31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/>
              <a:t>б ОТУС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5"/>
          <p:cNvSpPr txBox="1">
            <a:spLocks noGrp="1"/>
          </p:cNvSpPr>
          <p:nvPr>
            <p:ph type="title"/>
          </p:nvPr>
        </p:nvSpPr>
        <p:spPr>
          <a:xfrm>
            <a:off x="472775" y="469561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0" i="1" u="sng">
                <a:solidFill>
                  <a:schemeClr val="hlink"/>
                </a:solidFill>
                <a:hlinkClick r:id="rId3"/>
              </a:rPr>
              <a:t>Познакомимся с курсом</a:t>
            </a:r>
            <a:endParaRPr sz="2500" b="0" i="1"/>
          </a:p>
        </p:txBody>
      </p:sp>
      <p:sp>
        <p:nvSpPr>
          <p:cNvPr id="520" name="Google Shape;520;p85"/>
          <p:cNvSpPr txBox="1"/>
          <p:nvPr/>
        </p:nvSpPr>
        <p:spPr>
          <a:xfrm>
            <a:off x="472775" y="4331350"/>
            <a:ext cx="7329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0000"/>
              </a:solidFill>
            </a:endParaRPr>
          </a:p>
        </p:txBody>
      </p:sp>
      <p:pic>
        <p:nvPicPr>
          <p:cNvPr id="521" name="Google Shape;52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75" y="1354747"/>
            <a:ext cx="5788500" cy="3377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материалов для изучения</a:t>
            </a:r>
            <a:endParaRPr/>
          </a:p>
        </p:txBody>
      </p:sp>
      <p:sp>
        <p:nvSpPr>
          <p:cNvPr id="527" name="Google Shape;527;p86"/>
          <p:cNvSpPr txBox="1">
            <a:spLocks noGrp="1"/>
          </p:cNvSpPr>
          <p:nvPr>
            <p:ph type="body" idx="4294967295"/>
          </p:nvPr>
        </p:nvSpPr>
        <p:spPr>
          <a:xfrm>
            <a:off x="500550" y="1197877"/>
            <a:ext cx="7742400" cy="3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Книга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Сайт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Мануал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Статья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Видео 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Приложение/Сервис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Пример кода/конфига и др. на github OTUS</a:t>
            </a:r>
            <a:endParaRPr/>
          </a:p>
          <a:p>
            <a:pPr marL="4572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endParaRPr sz="100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7"/>
          <p:cNvSpPr/>
          <p:nvPr/>
        </p:nvSpPr>
        <p:spPr>
          <a:xfrm>
            <a:off x="5937325" y="1914675"/>
            <a:ext cx="2207400" cy="2220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87"/>
          <p:cNvSpPr/>
          <p:nvPr/>
        </p:nvSpPr>
        <p:spPr>
          <a:xfrm>
            <a:off x="505225" y="1914675"/>
            <a:ext cx="2338500" cy="22209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highlight>
                <a:srgbClr val="FF77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87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540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200"/>
              <a:t>C# Developer. Professional</a:t>
            </a:r>
            <a:endParaRPr sz="3200"/>
          </a:p>
        </p:txBody>
      </p:sp>
      <p:sp>
        <p:nvSpPr>
          <p:cNvPr id="535" name="Google Shape;535;p87"/>
          <p:cNvSpPr txBox="1"/>
          <p:nvPr/>
        </p:nvSpPr>
        <p:spPr>
          <a:xfrm>
            <a:off x="610525" y="2972200"/>
            <a:ext cx="212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27.09.2024</a:t>
            </a:r>
            <a:endParaRPr sz="3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87"/>
          <p:cNvSpPr txBox="1"/>
          <p:nvPr/>
        </p:nvSpPr>
        <p:spPr>
          <a:xfrm>
            <a:off x="505275" y="2185725"/>
            <a:ext cx="233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старт обучения</a:t>
            </a:r>
            <a:endParaRPr sz="1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87"/>
          <p:cNvSpPr/>
          <p:nvPr/>
        </p:nvSpPr>
        <p:spPr>
          <a:xfrm>
            <a:off x="3193750" y="1914675"/>
            <a:ext cx="2338500" cy="22209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highlight>
                <a:srgbClr val="FF77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87"/>
          <p:cNvSpPr txBox="1"/>
          <p:nvPr/>
        </p:nvSpPr>
        <p:spPr>
          <a:xfrm>
            <a:off x="3326575" y="2972200"/>
            <a:ext cx="212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ru"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месяц</a:t>
            </a: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ев</a:t>
            </a:r>
            <a:endParaRPr sz="3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87"/>
          <p:cNvSpPr txBox="1"/>
          <p:nvPr/>
        </p:nvSpPr>
        <p:spPr>
          <a:xfrm>
            <a:off x="3193750" y="2185725"/>
            <a:ext cx="233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длительность</a:t>
            </a:r>
            <a:endParaRPr sz="1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0" name="Google Shape;54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362" y="2037450"/>
            <a:ext cx="1975327" cy="19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Следующий открытый урок</a:t>
            </a:r>
            <a:endParaRPr/>
          </a:p>
        </p:txBody>
      </p:sp>
      <p:pic>
        <p:nvPicPr>
          <p:cNvPr id="546" name="Google Shape;546;p88"/>
          <p:cNvPicPr preferRelativeResize="0"/>
          <p:nvPr/>
        </p:nvPicPr>
        <p:blipFill rotWithShape="1">
          <a:blip r:embed="rId3">
            <a:alphaModFix/>
          </a:blip>
          <a:srcRect r="2419"/>
          <a:stretch/>
        </p:blipFill>
        <p:spPr>
          <a:xfrm>
            <a:off x="657425" y="1106075"/>
            <a:ext cx="5033700" cy="3528300"/>
          </a:xfrm>
          <a:prstGeom prst="roundRect">
            <a:avLst>
              <a:gd name="adj" fmla="val 9644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9"/>
          <p:cNvSpPr txBox="1">
            <a:spLocks noGrp="1"/>
          </p:cNvSpPr>
          <p:nvPr>
            <p:ph type="title"/>
          </p:nvPr>
        </p:nvSpPr>
        <p:spPr>
          <a:xfrm>
            <a:off x="934275" y="52635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Заполните, пожалуйста,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u="sng"/>
              <a:t>опрос</a:t>
            </a:r>
            <a:r>
              <a:rPr lang="ru" sz="3500" b="0"/>
              <a:t> о занятии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0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557" name="Google Shape;557;p90"/>
          <p:cNvSpPr/>
          <p:nvPr/>
        </p:nvSpPr>
        <p:spPr>
          <a:xfrm>
            <a:off x="6202350" y="283500"/>
            <a:ext cx="2588100" cy="7095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иллюстрации. Они облегчают восприятие материала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8" name="Google Shape;558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90"/>
          <p:cNvSpPr txBox="1"/>
          <p:nvPr/>
        </p:nvSpPr>
        <p:spPr>
          <a:xfrm>
            <a:off x="544450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Работа с данными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3" name="Google Shape;563;p9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7195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9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195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9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7195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9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719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9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1802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9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18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90"/>
          <p:cNvSpPr txBox="1"/>
          <p:nvPr/>
        </p:nvSpPr>
        <p:spPr>
          <a:xfrm>
            <a:off x="4407075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Интернет/Сети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0" name="Google Shape;570;p9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92602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9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92602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9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92602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9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926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9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50192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9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5019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9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501920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9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5365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9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36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9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36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9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711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90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5711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90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5711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90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636536" y="311308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9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636525" y="38712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90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6511266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90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501738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90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570929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1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593" name="Google Shape;593;p91"/>
          <p:cNvSpPr txBox="1"/>
          <p:nvPr/>
        </p:nvSpPr>
        <p:spPr>
          <a:xfrm>
            <a:off x="4407075" y="1174256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Технологии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4" name="Google Shape;594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2602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2602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92602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926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9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01920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9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0192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9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019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9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01920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9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53652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365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9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36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9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536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9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5711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9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5711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9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5711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9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571127" y="3871050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91"/>
          <p:cNvSpPr txBox="1"/>
          <p:nvPr/>
        </p:nvSpPr>
        <p:spPr>
          <a:xfrm>
            <a:off x="566025" y="1174256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Компьютерные игры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1" name="Google Shape;611;p9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51552" y="31180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9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73527" y="1593974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9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1552" y="23515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9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584670" y="31180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9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606645" y="15939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9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584670" y="23515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9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51552" y="38710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91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565052" y="15939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91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584677" y="3871038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91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2517809" y="23514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91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517811" y="311792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91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2517789" y="3880125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2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628" name="Google Shape;628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92"/>
          <p:cNvSpPr txBox="1"/>
          <p:nvPr/>
        </p:nvSpPr>
        <p:spPr>
          <a:xfrm>
            <a:off x="544450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Люди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3" name="Google Shape;633;p9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7195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9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195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9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7195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9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719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9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1802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18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9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63139" y="387075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9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57577" y="311235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9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633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57577" y="2340803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92"/>
          <p:cNvSpPr txBox="1"/>
          <p:nvPr/>
        </p:nvSpPr>
        <p:spPr>
          <a:xfrm>
            <a:off x="4463325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Обучение, исследование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4" name="Google Shape;644;p9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495133" y="387075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9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492545" y="31025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9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953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9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49254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9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27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92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27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92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527530" y="31129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92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527146" y="3871022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3"/>
          <p:cNvSpPr txBox="1">
            <a:spLocks noGrp="1"/>
          </p:cNvSpPr>
          <p:nvPr>
            <p:ph type="title"/>
          </p:nvPr>
        </p:nvSpPr>
        <p:spPr>
          <a:xfrm>
            <a:off x="538363" y="317250"/>
            <a:ext cx="8520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657" name="Google Shape;657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4127" y="2942568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0564" y="29388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5039" y="294424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29608" y="292260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9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3408" y="3660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9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84845" y="36703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9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60570" y="366293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9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09120" y="3673719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93"/>
          <p:cNvSpPr txBox="1">
            <a:spLocks noGrp="1"/>
          </p:cNvSpPr>
          <p:nvPr>
            <p:ph type="subTitle" idx="4294967295"/>
          </p:nvPr>
        </p:nvSpPr>
        <p:spPr>
          <a:xfrm>
            <a:off x="553488" y="1106306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</a:rPr>
              <a:t>Коммуникации</a:t>
            </a:r>
            <a:endParaRPr sz="1500" b="1">
              <a:solidFill>
                <a:srgbClr val="013D85"/>
              </a:solidFill>
            </a:endParaRPr>
          </a:p>
        </p:txBody>
      </p:sp>
      <p:sp>
        <p:nvSpPr>
          <p:cNvPr id="666" name="Google Shape;666;p93"/>
          <p:cNvSpPr txBox="1">
            <a:spLocks noGrp="1"/>
          </p:cNvSpPr>
          <p:nvPr>
            <p:ph type="subTitle" idx="4294967295"/>
          </p:nvPr>
        </p:nvSpPr>
        <p:spPr>
          <a:xfrm>
            <a:off x="3352850" y="1061588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</a:rPr>
              <a:t>Разное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667" name="Google Shape;667;p9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3527" y="29187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9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3527" y="1517156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9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93527" y="221794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9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93346" y="366266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9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625859" y="15171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9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625846" y="220073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625840" y="291872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9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625842" y="36627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9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384846" y="14896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360584" y="148968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9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460318" y="15069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9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409135" y="14896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9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11534" y="1506956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9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3360584" y="222643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93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384848" y="22177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93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5409121" y="221476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93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433407" y="222475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93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502542" y="221036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93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7498659" y="291376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9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502550" y="3656344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4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692" name="Google Shape;692;p94"/>
          <p:cNvSpPr txBox="1"/>
          <p:nvPr/>
        </p:nvSpPr>
        <p:spPr>
          <a:xfrm>
            <a:off x="544450" y="1126669"/>
            <a:ext cx="19743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Флажки/Метки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3" name="Google Shape;693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552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1616" y="3764473"/>
            <a:ext cx="515282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550" y="3182742"/>
            <a:ext cx="515281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8550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01670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41632" y="3182738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43164" y="3182742"/>
            <a:ext cx="515281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9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3164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9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434802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434802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9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17788" y="3182742"/>
            <a:ext cx="515283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9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17788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9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68545" y="159721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9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367920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9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892401" y="3182742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9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892401" y="3764485"/>
            <a:ext cx="515282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9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501670" y="159721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9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301045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9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667020" y="3182742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9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667020" y="3764485"/>
            <a:ext cx="515282" cy="515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/>
        </p:nvSpPr>
        <p:spPr>
          <a:xfrm>
            <a:off x="500550" y="330725"/>
            <a:ext cx="85206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OTUS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39"/>
          <p:cNvSpPr txBox="1"/>
          <p:nvPr/>
        </p:nvSpPr>
        <p:spPr>
          <a:xfrm>
            <a:off x="1431175" y="1541700"/>
            <a:ext cx="40839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создаём авторские онлайн-курсы для IT-специалистов разных уровней подготовки: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junior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9"/>
          <p:cNvSpPr txBox="1"/>
          <p:nvPr/>
        </p:nvSpPr>
        <p:spPr>
          <a:xfrm>
            <a:off x="1446075" y="3267400"/>
            <a:ext cx="66324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 OTUS есть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образовательная лицензия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поэтому вы сможете получить удостоверение о повышении квалификации или диплом о профессиональной переподготовке, а также сделать налоговый вычет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3" name="Google Shape;20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981" y="1591225"/>
            <a:ext cx="701976" cy="70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9"/>
          <p:cNvPicPr preferRelativeResize="0"/>
          <p:nvPr/>
        </p:nvPicPr>
        <p:blipFill rotWithShape="1">
          <a:blip r:embed="rId4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976" y="3337537"/>
            <a:ext cx="704825" cy="7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5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Инструкции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быстро заменить картинку</a:t>
            </a:r>
            <a:endParaRPr/>
          </a:p>
        </p:txBody>
      </p:sp>
      <p:sp>
        <p:nvSpPr>
          <p:cNvPr id="723" name="Google Shape;723;p96"/>
          <p:cNvSpPr txBox="1"/>
          <p:nvPr/>
        </p:nvSpPr>
        <p:spPr>
          <a:xfrm>
            <a:off x="5509200" y="1187525"/>
            <a:ext cx="3341700" cy="18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Кликните правой кнопкой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мыши на изображение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Перейдите в пункт «заменить изображение», далее выберите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нужный вариант загрузки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Двойным щелчком по картинке вы сможете настроить нужный размер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положение изображения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4" name="Google Shape;724;p96"/>
          <p:cNvPicPr preferRelativeResize="0"/>
          <p:nvPr/>
        </p:nvPicPr>
        <p:blipFill rotWithShape="1">
          <a:blip r:embed="rId3">
            <a:alphaModFix/>
          </a:blip>
          <a:srcRect l="1603"/>
          <a:stretch/>
        </p:blipFill>
        <p:spPr>
          <a:xfrm>
            <a:off x="619700" y="1290525"/>
            <a:ext cx="4714251" cy="3432275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25" name="Google Shape;725;p96"/>
          <p:cNvPicPr preferRelativeResize="0"/>
          <p:nvPr/>
        </p:nvPicPr>
        <p:blipFill rotWithShape="1">
          <a:blip r:embed="rId4">
            <a:alphaModFix/>
          </a:blip>
          <a:srcRect r="6872"/>
          <a:stretch/>
        </p:blipFill>
        <p:spPr>
          <a:xfrm>
            <a:off x="5765891" y="3258848"/>
            <a:ext cx="2143109" cy="1463951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Шаблоны слайдов</a:t>
            </a:r>
            <a:endParaRPr/>
          </a:p>
        </p:txBody>
      </p:sp>
      <p:sp>
        <p:nvSpPr>
          <p:cNvPr id="731" name="Google Shape;731;p97"/>
          <p:cNvSpPr txBox="1"/>
          <p:nvPr/>
        </p:nvSpPr>
        <p:spPr>
          <a:xfrm>
            <a:off x="6408425" y="1316150"/>
            <a:ext cx="2415900" cy="14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Чтобы использовать готовые решения слайдов, нужно перейти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пункт меню «Слайд»,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далее в выпадающем списке найти подпункт «Выбрать макет». 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2" name="Google Shape;73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75" y="1316150"/>
            <a:ext cx="5582577" cy="3238749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/>
        </p:nvSpPr>
        <p:spPr>
          <a:xfrm>
            <a:off x="500550" y="330725"/>
            <a:ext cx="53511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Направления курсов</a:t>
            </a:r>
            <a:endParaRPr sz="31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40"/>
          <p:cNvSpPr txBox="1"/>
          <p:nvPr/>
        </p:nvSpPr>
        <p:spPr>
          <a:xfrm>
            <a:off x="1674475" y="2546450"/>
            <a:ext cx="23445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Программирование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Инфраструктура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Тестирование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Аналитика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146" y="1736354"/>
            <a:ext cx="652375" cy="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0"/>
          <p:cNvSpPr txBox="1"/>
          <p:nvPr/>
        </p:nvSpPr>
        <p:spPr>
          <a:xfrm>
            <a:off x="4700550" y="2546450"/>
            <a:ext cx="32994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 Science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Управление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GameDev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Информационная безопасность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2221" y="1736354"/>
            <a:ext cx="652375" cy="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0"/>
          <p:cNvSpPr/>
          <p:nvPr/>
        </p:nvSpPr>
        <p:spPr>
          <a:xfrm rot="1484150">
            <a:off x="6314870" y="625988"/>
            <a:ext cx="1710659" cy="553974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9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&gt;170 курсов</a:t>
            </a:r>
            <a:endParaRPr sz="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2191</Words>
  <Application>Microsoft Office PowerPoint</Application>
  <PresentationFormat>Экран (16:9)</PresentationFormat>
  <Paragraphs>393</Paragraphs>
  <Slides>82</Slides>
  <Notes>82</Notes>
  <HiddenSlides>17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82</vt:i4>
      </vt:variant>
    </vt:vector>
  </HeadingPairs>
  <TitlesOfParts>
    <vt:vector size="96" baseType="lpstr">
      <vt:lpstr>Arial</vt:lpstr>
      <vt:lpstr>Roboto</vt:lpstr>
      <vt:lpstr>Roboto Black</vt:lpstr>
      <vt:lpstr>Cascadia Mono</vt:lpstr>
      <vt:lpstr>Courier New</vt:lpstr>
      <vt:lpstr>Times New Roman</vt:lpstr>
      <vt:lpstr>Calibri</vt:lpstr>
      <vt:lpstr>Roboto Mono</vt:lpstr>
      <vt:lpstr>Consolas</vt:lpstr>
      <vt:lpstr>var(--code-font-family)</vt:lpstr>
      <vt:lpstr>SFMono-Regular</vt:lpstr>
      <vt:lpstr>Avenir</vt:lpstr>
      <vt:lpstr>Светлая тема</vt:lpstr>
      <vt:lpstr>Светлая тема</vt:lpstr>
      <vt:lpstr>Linq запросы</vt:lpstr>
      <vt:lpstr>Слайд 2</vt:lpstr>
      <vt:lpstr>Linq-запросы </vt:lpstr>
      <vt:lpstr>Правила вебинара</vt:lpstr>
      <vt:lpstr>Маршрут вебинара</vt:lpstr>
      <vt:lpstr>Расскажите о себе</vt:lpstr>
      <vt:lpstr>Об ОТУС</vt:lpstr>
      <vt:lpstr>Слайд 8</vt:lpstr>
      <vt:lpstr>Слайд 9</vt:lpstr>
      <vt:lpstr>Слайд 10</vt:lpstr>
      <vt:lpstr>Linq (общие сведения)</vt:lpstr>
      <vt:lpstr>Цели вебинара</vt:lpstr>
      <vt:lpstr>Что такое linq</vt:lpstr>
      <vt:lpstr>Что такое linq</vt:lpstr>
      <vt:lpstr>Из чего состоит linq-запрос</vt:lpstr>
      <vt:lpstr>Отложенное и немедленное выполнение</vt:lpstr>
      <vt:lpstr>Провайдеры данных linq-запросов</vt:lpstr>
      <vt:lpstr>Провайдеры данных, доступные в linq</vt:lpstr>
      <vt:lpstr>Варианты синтаксиса</vt:lpstr>
      <vt:lpstr>Варианты написания запросов</vt:lpstr>
      <vt:lpstr>Декларативный синтаксис</vt:lpstr>
      <vt:lpstr>Fluent-синтаксис</vt:lpstr>
      <vt:lpstr>Плюсы и минусы различных подходов</vt:lpstr>
      <vt:lpstr>Плюсы и минусы различных подходов</vt:lpstr>
      <vt:lpstr>Категории запросов</vt:lpstr>
      <vt:lpstr>Категории запросов</vt:lpstr>
      <vt:lpstr>Декларативный синтаксис</vt:lpstr>
      <vt:lpstr>Ключевые слова</vt:lpstr>
      <vt:lpstr>Правила описания запроса</vt:lpstr>
      <vt:lpstr>Пример запроса</vt:lpstr>
      <vt:lpstr>Метод-синтаксис</vt:lpstr>
      <vt:lpstr>Методы расширения IEnumerable&lt;T&gt;</vt:lpstr>
      <vt:lpstr>Методы расширения IEnumerable&lt;T&gt;</vt:lpstr>
      <vt:lpstr>Обобщенные делегаты в linq-запросах</vt:lpstr>
      <vt:lpstr>Синтаксис лямбда-выражений(анонимные функции)</vt:lpstr>
      <vt:lpstr>Слайд 36</vt:lpstr>
      <vt:lpstr>Слайд 37</vt:lpstr>
      <vt:lpstr>Слайд 38</vt:lpstr>
      <vt:lpstr>Операторы linq</vt:lpstr>
      <vt:lpstr>Операторы Linq</vt:lpstr>
      <vt:lpstr>Фильтрация</vt:lpstr>
      <vt:lpstr>Фильтрация</vt:lpstr>
      <vt:lpstr>Фильтрация</vt:lpstr>
      <vt:lpstr>Проекция</vt:lpstr>
      <vt:lpstr>Проекция</vt:lpstr>
      <vt:lpstr>Проекция</vt:lpstr>
      <vt:lpstr>Операции над множествами</vt:lpstr>
      <vt:lpstr>Операции над множествами</vt:lpstr>
      <vt:lpstr>Квантификаторы</vt:lpstr>
      <vt:lpstr>Операции квантификатора</vt:lpstr>
      <vt:lpstr>Секционирование данных</vt:lpstr>
      <vt:lpstr>Секционирование данных</vt:lpstr>
      <vt:lpstr>Преобразование типов данных</vt:lpstr>
      <vt:lpstr>Преобразование типов данных</vt:lpstr>
      <vt:lpstr>Операции соединения</vt:lpstr>
      <vt:lpstr>Операции соединения(Join)</vt:lpstr>
      <vt:lpstr>Операции соединения(Join)</vt:lpstr>
      <vt:lpstr>Группировка данных</vt:lpstr>
      <vt:lpstr>Группирование данных</vt:lpstr>
      <vt:lpstr>Вопросы с собеседований</vt:lpstr>
      <vt:lpstr>Best practice по работе с Event</vt:lpstr>
      <vt:lpstr>Практика</vt:lpstr>
      <vt:lpstr>Решение задач</vt:lpstr>
      <vt:lpstr>Рефлексия</vt:lpstr>
      <vt:lpstr>Отправьте цифры, какие из целей достигнуты</vt:lpstr>
      <vt:lpstr>Вопросы?</vt:lpstr>
      <vt:lpstr>Мы ещё не закончили,  но уже можно заполнить  опрос о занятии    </vt:lpstr>
      <vt:lpstr>Процесс обучения в Отус и знакомство с курсом</vt:lpstr>
      <vt:lpstr>Слайд 69</vt:lpstr>
      <vt:lpstr>Познакомимся с курсом</vt:lpstr>
      <vt:lpstr>Список материалов для изучения</vt:lpstr>
      <vt:lpstr>C# Developer. Professional</vt:lpstr>
      <vt:lpstr>Следующий открытый урок</vt:lpstr>
      <vt:lpstr>Заполните, пожалуйста, опрос о занятии      Спасибо за внимание!</vt:lpstr>
      <vt:lpstr>Слайд с иллюстрациями</vt:lpstr>
      <vt:lpstr>Слайд с иллюстрациями</vt:lpstr>
      <vt:lpstr>Слайд с иллюстрациями</vt:lpstr>
      <vt:lpstr>Слайд с иллюстрациями</vt:lpstr>
      <vt:lpstr>Слайд с иллюстрациями</vt:lpstr>
      <vt:lpstr>Инструкции для работы с презентацией</vt:lpstr>
      <vt:lpstr>Как быстро заменить картинку</vt:lpstr>
      <vt:lpstr>Шаблоны слайдов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cp:lastModifiedBy>pavel</cp:lastModifiedBy>
  <cp:revision>128</cp:revision>
  <dcterms:modified xsi:type="dcterms:W3CDTF">2024-10-01T03:48:31Z</dcterms:modified>
</cp:coreProperties>
</file>